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1" r:id="rId3"/>
    <p:sldId id="262" r:id="rId4"/>
    <p:sldId id="263" r:id="rId5"/>
    <p:sldId id="278" r:id="rId6"/>
    <p:sldId id="264" r:id="rId7"/>
    <p:sldId id="266" r:id="rId8"/>
    <p:sldId id="265" r:id="rId9"/>
    <p:sldId id="267" r:id="rId10"/>
    <p:sldId id="280" r:id="rId11"/>
    <p:sldId id="268" r:id="rId12"/>
    <p:sldId id="300" r:id="rId13"/>
    <p:sldId id="297" r:id="rId14"/>
    <p:sldId id="269" r:id="rId15"/>
    <p:sldId id="272" r:id="rId16"/>
    <p:sldId id="271" r:id="rId17"/>
    <p:sldId id="273" r:id="rId18"/>
    <p:sldId id="276" r:id="rId19"/>
    <p:sldId id="281" r:id="rId20"/>
    <p:sldId id="284" r:id="rId21"/>
    <p:sldId id="288" r:id="rId22"/>
    <p:sldId id="286" r:id="rId23"/>
    <p:sldId id="287" r:id="rId24"/>
    <p:sldId id="282" r:id="rId25"/>
    <p:sldId id="285" r:id="rId26"/>
    <p:sldId id="283" r:id="rId27"/>
    <p:sldId id="301" r:id="rId28"/>
    <p:sldId id="302" r:id="rId29"/>
    <p:sldId id="303" r:id="rId30"/>
    <p:sldId id="304" r:id="rId31"/>
    <p:sldId id="305" r:id="rId32"/>
    <p:sldId id="306" r:id="rId33"/>
    <p:sldId id="292" r:id="rId34"/>
    <p:sldId id="291" r:id="rId35"/>
    <p:sldId id="293" r:id="rId36"/>
    <p:sldId id="294" r:id="rId37"/>
    <p:sldId id="295" r:id="rId38"/>
    <p:sldId id="307" r:id="rId39"/>
    <p:sldId id="274" r:id="rId40"/>
    <p:sldId id="27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3B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A11853-20FF-B2EB-F21A-55555D7D7C9B}" v="26" dt="2024-04-29T05:39:36.830"/>
    <p1510:client id="{61CD2248-B74C-CCD0-E812-32837D4840AF}" v="1729" dt="2024-04-29T08:44:39.408"/>
    <p1510:client id="{E031A2F1-AE20-1133-C11D-027D32210564}" v="1975" dt="2024-04-29T14:45:43.7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0" autoAdjust="0"/>
    <p:restoredTop sz="94660"/>
  </p:normalViewPr>
  <p:slideViewPr>
    <p:cSldViewPr snapToGrid="0">
      <p:cViewPr>
        <p:scale>
          <a:sx n="120" d="100"/>
          <a:sy n="120" d="100"/>
        </p:scale>
        <p:origin x="64"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7A9639-2E03-454D-9F26-63E77574804F}"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D7477DB6-75B5-48CD-94F9-0B40D1461F33}">
      <dgm:prSet/>
      <dgm:spPr/>
      <dgm:t>
        <a:bodyPr/>
        <a:lstStyle/>
        <a:p>
          <a:pPr rtl="0"/>
          <a:r>
            <a:rPr lang="en-US" b="1" dirty="0">
              <a:latin typeface="Arial"/>
              <a:cs typeface="Arial"/>
            </a:rPr>
            <a:t>Data Collection</a:t>
          </a:r>
        </a:p>
      </dgm:t>
    </dgm:pt>
    <dgm:pt modelId="{6A8AA8CF-F76F-449B-9B66-2FD1087DDADF}" type="parTrans" cxnId="{C6B0C5A5-71E0-4076-B586-6C302A40C28B}">
      <dgm:prSet/>
      <dgm:spPr/>
      <dgm:t>
        <a:bodyPr/>
        <a:lstStyle/>
        <a:p>
          <a:endParaRPr lang="en-US"/>
        </a:p>
      </dgm:t>
    </dgm:pt>
    <dgm:pt modelId="{6EE2A135-1743-4FCC-BA31-5285E71E663E}" type="sibTrans" cxnId="{C6B0C5A5-71E0-4076-B586-6C302A40C28B}">
      <dgm:prSet/>
      <dgm:spPr/>
      <dgm:t>
        <a:bodyPr/>
        <a:lstStyle/>
        <a:p>
          <a:endParaRPr lang="en-US"/>
        </a:p>
      </dgm:t>
    </dgm:pt>
    <dgm:pt modelId="{BF25DAF1-08C3-431C-BEF3-AFC27EE81C8A}">
      <dgm:prSet/>
      <dgm:spPr/>
      <dgm:t>
        <a:bodyPr/>
        <a:lstStyle/>
        <a:p>
          <a:pPr rtl="0"/>
          <a:r>
            <a:rPr lang="en-US" b="1" dirty="0">
              <a:latin typeface="Arial"/>
              <a:cs typeface="Arial"/>
            </a:rPr>
            <a:t>Model Evaluation</a:t>
          </a:r>
        </a:p>
      </dgm:t>
    </dgm:pt>
    <dgm:pt modelId="{E8F5BE24-8E3F-43F4-B2BA-E6EE8587E75F}" type="parTrans" cxnId="{47F1EAFC-B012-4B8A-85F9-FACC746BACA2}">
      <dgm:prSet/>
      <dgm:spPr/>
      <dgm:t>
        <a:bodyPr/>
        <a:lstStyle/>
        <a:p>
          <a:endParaRPr lang="en-US"/>
        </a:p>
      </dgm:t>
    </dgm:pt>
    <dgm:pt modelId="{2F6A5502-0658-4C15-987E-1C08415B0245}" type="sibTrans" cxnId="{47F1EAFC-B012-4B8A-85F9-FACC746BACA2}">
      <dgm:prSet/>
      <dgm:spPr/>
      <dgm:t>
        <a:bodyPr/>
        <a:lstStyle/>
        <a:p>
          <a:endParaRPr lang="en-US"/>
        </a:p>
      </dgm:t>
    </dgm:pt>
    <dgm:pt modelId="{A74DE5CC-BEB4-434B-BB44-BCF4E7119640}">
      <dgm:prSet phldr="0"/>
      <dgm:spPr/>
      <dgm:t>
        <a:bodyPr/>
        <a:lstStyle/>
        <a:p>
          <a:pPr rtl="0"/>
          <a:r>
            <a:rPr lang="en-US" b="1" dirty="0">
              <a:latin typeface="Arial"/>
              <a:cs typeface="Arial"/>
            </a:rPr>
            <a:t> Data Preprocessing</a:t>
          </a:r>
          <a:endParaRPr lang="en-US" b="1" dirty="0">
            <a:latin typeface="Arial"/>
            <a:ea typeface="Calibri Light" panose="020F0302020204030204"/>
            <a:cs typeface="Arial"/>
          </a:endParaRPr>
        </a:p>
      </dgm:t>
    </dgm:pt>
    <dgm:pt modelId="{CCB1BBD0-42A1-42F2-B38F-55E1C3E53958}" type="parTrans" cxnId="{C615B2B5-07E6-47DB-92F9-C61DCC61085C}">
      <dgm:prSet/>
      <dgm:spPr/>
      <dgm:t>
        <a:bodyPr/>
        <a:lstStyle/>
        <a:p>
          <a:endParaRPr lang="en-US"/>
        </a:p>
      </dgm:t>
    </dgm:pt>
    <dgm:pt modelId="{C9A49FA1-5397-4886-9D7A-EFB5A68A998F}" type="sibTrans" cxnId="{C615B2B5-07E6-47DB-92F9-C61DCC61085C}">
      <dgm:prSet/>
      <dgm:spPr/>
      <dgm:t>
        <a:bodyPr/>
        <a:lstStyle/>
        <a:p>
          <a:endParaRPr lang="en-US"/>
        </a:p>
      </dgm:t>
    </dgm:pt>
    <dgm:pt modelId="{76FE832F-DE2C-4BB6-A5B0-489DBE78FE29}">
      <dgm:prSet phldr="0"/>
      <dgm:spPr/>
      <dgm:t>
        <a:bodyPr/>
        <a:lstStyle/>
        <a:p>
          <a:pPr rtl="0"/>
          <a:r>
            <a:rPr lang="en-US" b="1" dirty="0">
              <a:latin typeface="Arial"/>
              <a:cs typeface="Arial"/>
            </a:rPr>
            <a:t> Model Selection and Training</a:t>
          </a:r>
          <a:endParaRPr lang="en-US" b="1" dirty="0"/>
        </a:p>
      </dgm:t>
    </dgm:pt>
    <dgm:pt modelId="{D6B0A242-BE4C-4523-A6B2-220F1FCE8BFD}" type="parTrans" cxnId="{E537EA23-5695-4971-BF9B-991A36CD2687}">
      <dgm:prSet/>
      <dgm:spPr/>
      <dgm:t>
        <a:bodyPr/>
        <a:lstStyle/>
        <a:p>
          <a:endParaRPr lang="en-US"/>
        </a:p>
      </dgm:t>
    </dgm:pt>
    <dgm:pt modelId="{8E0060F5-CDBA-4BB6-B004-38AEF8B5A0FE}" type="sibTrans" cxnId="{E537EA23-5695-4971-BF9B-991A36CD2687}">
      <dgm:prSet/>
      <dgm:spPr/>
      <dgm:t>
        <a:bodyPr/>
        <a:lstStyle/>
        <a:p>
          <a:endParaRPr lang="en-US"/>
        </a:p>
      </dgm:t>
    </dgm:pt>
    <dgm:pt modelId="{51E049CE-1AD3-4EC2-B999-45D34A313C38}">
      <dgm:prSet phldr="0"/>
      <dgm:spPr/>
      <dgm:t>
        <a:bodyPr/>
        <a:lstStyle/>
        <a:p>
          <a:pPr rtl="0"/>
          <a:r>
            <a:rPr lang="en-US" b="1" dirty="0">
              <a:latin typeface="Arial"/>
              <a:cs typeface="Arial"/>
            </a:rPr>
            <a:t>Feature Engineering</a:t>
          </a:r>
        </a:p>
      </dgm:t>
    </dgm:pt>
    <dgm:pt modelId="{D4A3D455-EC62-4FD4-AFC9-F0607BEE2623}" type="parTrans" cxnId="{7E32ADA3-1318-4C60-8391-0DD854C468B8}">
      <dgm:prSet/>
      <dgm:spPr/>
      <dgm:t>
        <a:bodyPr/>
        <a:lstStyle/>
        <a:p>
          <a:endParaRPr lang="en-US"/>
        </a:p>
      </dgm:t>
    </dgm:pt>
    <dgm:pt modelId="{292D9250-ACE2-48B3-B22E-6051D9646DCF}" type="sibTrans" cxnId="{7E32ADA3-1318-4C60-8391-0DD854C468B8}">
      <dgm:prSet/>
      <dgm:spPr/>
      <dgm:t>
        <a:bodyPr/>
        <a:lstStyle/>
        <a:p>
          <a:endParaRPr lang="en-US"/>
        </a:p>
      </dgm:t>
    </dgm:pt>
    <dgm:pt modelId="{83373BAE-8885-453B-877F-4FF98BB33441}" type="pres">
      <dgm:prSet presAssocID="{477A9639-2E03-454D-9F26-63E77574804F}" presName="hierChild1" presStyleCnt="0">
        <dgm:presLayoutVars>
          <dgm:chPref val="1"/>
          <dgm:dir/>
          <dgm:animOne val="branch"/>
          <dgm:animLvl val="lvl"/>
          <dgm:resizeHandles/>
        </dgm:presLayoutVars>
      </dgm:prSet>
      <dgm:spPr/>
    </dgm:pt>
    <dgm:pt modelId="{6F3BF65D-0833-4C9E-A2EC-B4FCB8EB8124}" type="pres">
      <dgm:prSet presAssocID="{D7477DB6-75B5-48CD-94F9-0B40D1461F33}" presName="hierRoot1" presStyleCnt="0"/>
      <dgm:spPr/>
    </dgm:pt>
    <dgm:pt modelId="{4393587D-9642-41FA-AD16-710224FF6477}" type="pres">
      <dgm:prSet presAssocID="{D7477DB6-75B5-48CD-94F9-0B40D1461F33}" presName="composite" presStyleCnt="0"/>
      <dgm:spPr/>
    </dgm:pt>
    <dgm:pt modelId="{9F1B60DD-9C38-4078-BE6C-CC2924DCA3C5}" type="pres">
      <dgm:prSet presAssocID="{D7477DB6-75B5-48CD-94F9-0B40D1461F33}" presName="background" presStyleLbl="node0" presStyleIdx="0" presStyleCnt="5"/>
      <dgm:spPr/>
    </dgm:pt>
    <dgm:pt modelId="{9BA90283-8204-4A43-A90E-7E4C8BF13527}" type="pres">
      <dgm:prSet presAssocID="{D7477DB6-75B5-48CD-94F9-0B40D1461F33}" presName="text" presStyleLbl="fgAcc0" presStyleIdx="0" presStyleCnt="5">
        <dgm:presLayoutVars>
          <dgm:chPref val="3"/>
        </dgm:presLayoutVars>
      </dgm:prSet>
      <dgm:spPr/>
    </dgm:pt>
    <dgm:pt modelId="{28E1CECC-898F-40D4-8A52-9F54A458A939}" type="pres">
      <dgm:prSet presAssocID="{D7477DB6-75B5-48CD-94F9-0B40D1461F33}" presName="hierChild2" presStyleCnt="0"/>
      <dgm:spPr/>
    </dgm:pt>
    <dgm:pt modelId="{CA2C9173-9204-4320-B278-6CBB7785CBC9}" type="pres">
      <dgm:prSet presAssocID="{A74DE5CC-BEB4-434B-BB44-BCF4E7119640}" presName="hierRoot1" presStyleCnt="0"/>
      <dgm:spPr/>
    </dgm:pt>
    <dgm:pt modelId="{4FB85E70-74A2-4DEA-804C-B542446E2538}" type="pres">
      <dgm:prSet presAssocID="{A74DE5CC-BEB4-434B-BB44-BCF4E7119640}" presName="composite" presStyleCnt="0"/>
      <dgm:spPr/>
    </dgm:pt>
    <dgm:pt modelId="{570CB8D0-A4F8-45CB-8619-EBBC6C5055E8}" type="pres">
      <dgm:prSet presAssocID="{A74DE5CC-BEB4-434B-BB44-BCF4E7119640}" presName="background" presStyleLbl="node0" presStyleIdx="1" presStyleCnt="5"/>
      <dgm:spPr/>
    </dgm:pt>
    <dgm:pt modelId="{E9BA27D6-FAF7-4828-93F6-9FF412DF588F}" type="pres">
      <dgm:prSet presAssocID="{A74DE5CC-BEB4-434B-BB44-BCF4E7119640}" presName="text" presStyleLbl="fgAcc0" presStyleIdx="1" presStyleCnt="5">
        <dgm:presLayoutVars>
          <dgm:chPref val="3"/>
        </dgm:presLayoutVars>
      </dgm:prSet>
      <dgm:spPr/>
    </dgm:pt>
    <dgm:pt modelId="{53FB1DE1-D279-45BE-ACF3-360E264170E5}" type="pres">
      <dgm:prSet presAssocID="{A74DE5CC-BEB4-434B-BB44-BCF4E7119640}" presName="hierChild2" presStyleCnt="0"/>
      <dgm:spPr/>
    </dgm:pt>
    <dgm:pt modelId="{DE9AD625-AC6A-4CB2-8257-B258984F9EB5}" type="pres">
      <dgm:prSet presAssocID="{51E049CE-1AD3-4EC2-B999-45D34A313C38}" presName="hierRoot1" presStyleCnt="0"/>
      <dgm:spPr/>
    </dgm:pt>
    <dgm:pt modelId="{E4555B48-1BDA-4A66-A267-5B8D48AFF0EA}" type="pres">
      <dgm:prSet presAssocID="{51E049CE-1AD3-4EC2-B999-45D34A313C38}" presName="composite" presStyleCnt="0"/>
      <dgm:spPr/>
    </dgm:pt>
    <dgm:pt modelId="{95FC6607-84C1-4163-B964-0FD1C8730907}" type="pres">
      <dgm:prSet presAssocID="{51E049CE-1AD3-4EC2-B999-45D34A313C38}" presName="background" presStyleLbl="node0" presStyleIdx="2" presStyleCnt="5"/>
      <dgm:spPr/>
    </dgm:pt>
    <dgm:pt modelId="{50BC8ADC-51F0-49A5-8B2A-0D048A96D5F3}" type="pres">
      <dgm:prSet presAssocID="{51E049CE-1AD3-4EC2-B999-45D34A313C38}" presName="text" presStyleLbl="fgAcc0" presStyleIdx="2" presStyleCnt="5">
        <dgm:presLayoutVars>
          <dgm:chPref val="3"/>
        </dgm:presLayoutVars>
      </dgm:prSet>
      <dgm:spPr/>
    </dgm:pt>
    <dgm:pt modelId="{D99DF5C1-4D58-4D25-8D9C-97BFCF7A85D2}" type="pres">
      <dgm:prSet presAssocID="{51E049CE-1AD3-4EC2-B999-45D34A313C38}" presName="hierChild2" presStyleCnt="0"/>
      <dgm:spPr/>
    </dgm:pt>
    <dgm:pt modelId="{E9791711-1807-46C8-A1D2-2AC7EFE94DBA}" type="pres">
      <dgm:prSet presAssocID="{76FE832F-DE2C-4BB6-A5B0-489DBE78FE29}" presName="hierRoot1" presStyleCnt="0"/>
      <dgm:spPr/>
    </dgm:pt>
    <dgm:pt modelId="{ADC7DEBD-0DE2-47DB-ACAF-EF37483BE1C7}" type="pres">
      <dgm:prSet presAssocID="{76FE832F-DE2C-4BB6-A5B0-489DBE78FE29}" presName="composite" presStyleCnt="0"/>
      <dgm:spPr/>
    </dgm:pt>
    <dgm:pt modelId="{B8FBCF6E-6FDC-4527-AA3E-2E8658BFC80B}" type="pres">
      <dgm:prSet presAssocID="{76FE832F-DE2C-4BB6-A5B0-489DBE78FE29}" presName="background" presStyleLbl="node0" presStyleIdx="3" presStyleCnt="5"/>
      <dgm:spPr/>
    </dgm:pt>
    <dgm:pt modelId="{72EC6A27-0880-4DCD-9141-6DF05C0F8301}" type="pres">
      <dgm:prSet presAssocID="{76FE832F-DE2C-4BB6-A5B0-489DBE78FE29}" presName="text" presStyleLbl="fgAcc0" presStyleIdx="3" presStyleCnt="5">
        <dgm:presLayoutVars>
          <dgm:chPref val="3"/>
        </dgm:presLayoutVars>
      </dgm:prSet>
      <dgm:spPr/>
    </dgm:pt>
    <dgm:pt modelId="{FF3B3A67-E48D-465B-9092-2A299608C116}" type="pres">
      <dgm:prSet presAssocID="{76FE832F-DE2C-4BB6-A5B0-489DBE78FE29}" presName="hierChild2" presStyleCnt="0"/>
      <dgm:spPr/>
    </dgm:pt>
    <dgm:pt modelId="{55871B05-5C28-4033-92D7-E7A778BDFAF3}" type="pres">
      <dgm:prSet presAssocID="{BF25DAF1-08C3-431C-BEF3-AFC27EE81C8A}" presName="hierRoot1" presStyleCnt="0"/>
      <dgm:spPr/>
    </dgm:pt>
    <dgm:pt modelId="{85AFC53D-821E-47AA-BDD7-ADFD2CF63D35}" type="pres">
      <dgm:prSet presAssocID="{BF25DAF1-08C3-431C-BEF3-AFC27EE81C8A}" presName="composite" presStyleCnt="0"/>
      <dgm:spPr/>
    </dgm:pt>
    <dgm:pt modelId="{D8ABC9E2-1C2E-46A6-8D8A-49174F053151}" type="pres">
      <dgm:prSet presAssocID="{BF25DAF1-08C3-431C-BEF3-AFC27EE81C8A}" presName="background" presStyleLbl="node0" presStyleIdx="4" presStyleCnt="5"/>
      <dgm:spPr/>
    </dgm:pt>
    <dgm:pt modelId="{EE3C36B3-D56D-44B5-B024-F737F43BE984}" type="pres">
      <dgm:prSet presAssocID="{BF25DAF1-08C3-431C-BEF3-AFC27EE81C8A}" presName="text" presStyleLbl="fgAcc0" presStyleIdx="4" presStyleCnt="5">
        <dgm:presLayoutVars>
          <dgm:chPref val="3"/>
        </dgm:presLayoutVars>
      </dgm:prSet>
      <dgm:spPr/>
    </dgm:pt>
    <dgm:pt modelId="{D480D298-E54B-4E5D-B4B3-D5FCFF5275EC}" type="pres">
      <dgm:prSet presAssocID="{BF25DAF1-08C3-431C-BEF3-AFC27EE81C8A}" presName="hierChild2" presStyleCnt="0"/>
      <dgm:spPr/>
    </dgm:pt>
  </dgm:ptLst>
  <dgm:cxnLst>
    <dgm:cxn modelId="{E537EA23-5695-4971-BF9B-991A36CD2687}" srcId="{477A9639-2E03-454D-9F26-63E77574804F}" destId="{76FE832F-DE2C-4BB6-A5B0-489DBE78FE29}" srcOrd="3" destOrd="0" parTransId="{D6B0A242-BE4C-4523-A6B2-220F1FCE8BFD}" sibTransId="{8E0060F5-CDBA-4BB6-B004-38AEF8B5A0FE}"/>
    <dgm:cxn modelId="{FBFC8D29-AB59-4C1C-9B1C-E1A733A735E9}" type="presOf" srcId="{76FE832F-DE2C-4BB6-A5B0-489DBE78FE29}" destId="{72EC6A27-0880-4DCD-9141-6DF05C0F8301}" srcOrd="0" destOrd="0" presId="urn:microsoft.com/office/officeart/2005/8/layout/hierarchy1"/>
    <dgm:cxn modelId="{EF5DA996-2F66-4FD7-BE3C-FEB179382E40}" type="presOf" srcId="{A74DE5CC-BEB4-434B-BB44-BCF4E7119640}" destId="{E9BA27D6-FAF7-4828-93F6-9FF412DF588F}" srcOrd="0" destOrd="0" presId="urn:microsoft.com/office/officeart/2005/8/layout/hierarchy1"/>
    <dgm:cxn modelId="{7E32ADA3-1318-4C60-8391-0DD854C468B8}" srcId="{477A9639-2E03-454D-9F26-63E77574804F}" destId="{51E049CE-1AD3-4EC2-B999-45D34A313C38}" srcOrd="2" destOrd="0" parTransId="{D4A3D455-EC62-4FD4-AFC9-F0607BEE2623}" sibTransId="{292D9250-ACE2-48B3-B22E-6051D9646DCF}"/>
    <dgm:cxn modelId="{C6B0C5A5-71E0-4076-B586-6C302A40C28B}" srcId="{477A9639-2E03-454D-9F26-63E77574804F}" destId="{D7477DB6-75B5-48CD-94F9-0B40D1461F33}" srcOrd="0" destOrd="0" parTransId="{6A8AA8CF-F76F-449B-9B66-2FD1087DDADF}" sibTransId="{6EE2A135-1743-4FCC-BA31-5285E71E663E}"/>
    <dgm:cxn modelId="{690717A9-5C63-476A-8ABB-5164A86A461F}" type="presOf" srcId="{D7477DB6-75B5-48CD-94F9-0B40D1461F33}" destId="{9BA90283-8204-4A43-A90E-7E4C8BF13527}" srcOrd="0" destOrd="0" presId="urn:microsoft.com/office/officeart/2005/8/layout/hierarchy1"/>
    <dgm:cxn modelId="{C615B2B5-07E6-47DB-92F9-C61DCC61085C}" srcId="{477A9639-2E03-454D-9F26-63E77574804F}" destId="{A74DE5CC-BEB4-434B-BB44-BCF4E7119640}" srcOrd="1" destOrd="0" parTransId="{CCB1BBD0-42A1-42F2-B38F-55E1C3E53958}" sibTransId="{C9A49FA1-5397-4886-9D7A-EFB5A68A998F}"/>
    <dgm:cxn modelId="{3A893DB8-062C-4CAF-B99C-0DAACAC3FB09}" type="presOf" srcId="{51E049CE-1AD3-4EC2-B999-45D34A313C38}" destId="{50BC8ADC-51F0-49A5-8B2A-0D048A96D5F3}" srcOrd="0" destOrd="0" presId="urn:microsoft.com/office/officeart/2005/8/layout/hierarchy1"/>
    <dgm:cxn modelId="{C835B0F1-7022-4FF2-BD66-ACF23247FBAE}" type="presOf" srcId="{477A9639-2E03-454D-9F26-63E77574804F}" destId="{83373BAE-8885-453B-877F-4FF98BB33441}" srcOrd="0" destOrd="0" presId="urn:microsoft.com/office/officeart/2005/8/layout/hierarchy1"/>
    <dgm:cxn modelId="{BF7074FC-4B9A-402A-A3F6-649C4BCF81E4}" type="presOf" srcId="{BF25DAF1-08C3-431C-BEF3-AFC27EE81C8A}" destId="{EE3C36B3-D56D-44B5-B024-F737F43BE984}" srcOrd="0" destOrd="0" presId="urn:microsoft.com/office/officeart/2005/8/layout/hierarchy1"/>
    <dgm:cxn modelId="{47F1EAFC-B012-4B8A-85F9-FACC746BACA2}" srcId="{477A9639-2E03-454D-9F26-63E77574804F}" destId="{BF25DAF1-08C3-431C-BEF3-AFC27EE81C8A}" srcOrd="4" destOrd="0" parTransId="{E8F5BE24-8E3F-43F4-B2BA-E6EE8587E75F}" sibTransId="{2F6A5502-0658-4C15-987E-1C08415B0245}"/>
    <dgm:cxn modelId="{9167CF8D-CBCA-4250-AF1B-49D9F8348673}" type="presParOf" srcId="{83373BAE-8885-453B-877F-4FF98BB33441}" destId="{6F3BF65D-0833-4C9E-A2EC-B4FCB8EB8124}" srcOrd="0" destOrd="0" presId="urn:microsoft.com/office/officeart/2005/8/layout/hierarchy1"/>
    <dgm:cxn modelId="{0E0ABD9D-7C84-4310-86BC-1A103BC0F766}" type="presParOf" srcId="{6F3BF65D-0833-4C9E-A2EC-B4FCB8EB8124}" destId="{4393587D-9642-41FA-AD16-710224FF6477}" srcOrd="0" destOrd="0" presId="urn:microsoft.com/office/officeart/2005/8/layout/hierarchy1"/>
    <dgm:cxn modelId="{0F006C59-8D14-48B8-A82E-D57A1D3A14C4}" type="presParOf" srcId="{4393587D-9642-41FA-AD16-710224FF6477}" destId="{9F1B60DD-9C38-4078-BE6C-CC2924DCA3C5}" srcOrd="0" destOrd="0" presId="urn:microsoft.com/office/officeart/2005/8/layout/hierarchy1"/>
    <dgm:cxn modelId="{D1EED6F2-AB17-4617-8CE0-A056F6560D32}" type="presParOf" srcId="{4393587D-9642-41FA-AD16-710224FF6477}" destId="{9BA90283-8204-4A43-A90E-7E4C8BF13527}" srcOrd="1" destOrd="0" presId="urn:microsoft.com/office/officeart/2005/8/layout/hierarchy1"/>
    <dgm:cxn modelId="{4F552491-E896-4536-B82A-0B7EBCEAF309}" type="presParOf" srcId="{6F3BF65D-0833-4C9E-A2EC-B4FCB8EB8124}" destId="{28E1CECC-898F-40D4-8A52-9F54A458A939}" srcOrd="1" destOrd="0" presId="urn:microsoft.com/office/officeart/2005/8/layout/hierarchy1"/>
    <dgm:cxn modelId="{3E3597E2-B08D-42A7-A0F3-5B44915542B5}" type="presParOf" srcId="{83373BAE-8885-453B-877F-4FF98BB33441}" destId="{CA2C9173-9204-4320-B278-6CBB7785CBC9}" srcOrd="1" destOrd="0" presId="urn:microsoft.com/office/officeart/2005/8/layout/hierarchy1"/>
    <dgm:cxn modelId="{6A67105E-4127-4603-ACDB-DC9E081B320F}" type="presParOf" srcId="{CA2C9173-9204-4320-B278-6CBB7785CBC9}" destId="{4FB85E70-74A2-4DEA-804C-B542446E2538}" srcOrd="0" destOrd="0" presId="urn:microsoft.com/office/officeart/2005/8/layout/hierarchy1"/>
    <dgm:cxn modelId="{F97B8B30-F900-4916-AEE3-E1971235039D}" type="presParOf" srcId="{4FB85E70-74A2-4DEA-804C-B542446E2538}" destId="{570CB8D0-A4F8-45CB-8619-EBBC6C5055E8}" srcOrd="0" destOrd="0" presId="urn:microsoft.com/office/officeart/2005/8/layout/hierarchy1"/>
    <dgm:cxn modelId="{E24C0FE7-64F6-4DC7-9793-83512C470683}" type="presParOf" srcId="{4FB85E70-74A2-4DEA-804C-B542446E2538}" destId="{E9BA27D6-FAF7-4828-93F6-9FF412DF588F}" srcOrd="1" destOrd="0" presId="urn:microsoft.com/office/officeart/2005/8/layout/hierarchy1"/>
    <dgm:cxn modelId="{EC1EF5CA-83C1-496C-9803-AE41137D876E}" type="presParOf" srcId="{CA2C9173-9204-4320-B278-6CBB7785CBC9}" destId="{53FB1DE1-D279-45BE-ACF3-360E264170E5}" srcOrd="1" destOrd="0" presId="urn:microsoft.com/office/officeart/2005/8/layout/hierarchy1"/>
    <dgm:cxn modelId="{233B0527-D357-409D-834F-4CF5E8261EA1}" type="presParOf" srcId="{83373BAE-8885-453B-877F-4FF98BB33441}" destId="{DE9AD625-AC6A-4CB2-8257-B258984F9EB5}" srcOrd="2" destOrd="0" presId="urn:microsoft.com/office/officeart/2005/8/layout/hierarchy1"/>
    <dgm:cxn modelId="{2455572A-76EF-4D2B-BF69-9B9B74FAAD7C}" type="presParOf" srcId="{DE9AD625-AC6A-4CB2-8257-B258984F9EB5}" destId="{E4555B48-1BDA-4A66-A267-5B8D48AFF0EA}" srcOrd="0" destOrd="0" presId="urn:microsoft.com/office/officeart/2005/8/layout/hierarchy1"/>
    <dgm:cxn modelId="{85D79A33-2C98-468B-AEF5-B1F80535A5E7}" type="presParOf" srcId="{E4555B48-1BDA-4A66-A267-5B8D48AFF0EA}" destId="{95FC6607-84C1-4163-B964-0FD1C8730907}" srcOrd="0" destOrd="0" presId="urn:microsoft.com/office/officeart/2005/8/layout/hierarchy1"/>
    <dgm:cxn modelId="{9E63D685-E292-48CF-A93B-39C02DC7FE43}" type="presParOf" srcId="{E4555B48-1BDA-4A66-A267-5B8D48AFF0EA}" destId="{50BC8ADC-51F0-49A5-8B2A-0D048A96D5F3}" srcOrd="1" destOrd="0" presId="urn:microsoft.com/office/officeart/2005/8/layout/hierarchy1"/>
    <dgm:cxn modelId="{94E1D097-9E23-45AB-A2C6-77CD1AD82A8F}" type="presParOf" srcId="{DE9AD625-AC6A-4CB2-8257-B258984F9EB5}" destId="{D99DF5C1-4D58-4D25-8D9C-97BFCF7A85D2}" srcOrd="1" destOrd="0" presId="urn:microsoft.com/office/officeart/2005/8/layout/hierarchy1"/>
    <dgm:cxn modelId="{9ACC2A38-703C-4096-968C-1534C9DBE107}" type="presParOf" srcId="{83373BAE-8885-453B-877F-4FF98BB33441}" destId="{E9791711-1807-46C8-A1D2-2AC7EFE94DBA}" srcOrd="3" destOrd="0" presId="urn:microsoft.com/office/officeart/2005/8/layout/hierarchy1"/>
    <dgm:cxn modelId="{E969012B-5C4E-453B-9E97-F5A7B38585A2}" type="presParOf" srcId="{E9791711-1807-46C8-A1D2-2AC7EFE94DBA}" destId="{ADC7DEBD-0DE2-47DB-ACAF-EF37483BE1C7}" srcOrd="0" destOrd="0" presId="urn:microsoft.com/office/officeart/2005/8/layout/hierarchy1"/>
    <dgm:cxn modelId="{BB2C4196-B090-48F6-A898-D01E41641042}" type="presParOf" srcId="{ADC7DEBD-0DE2-47DB-ACAF-EF37483BE1C7}" destId="{B8FBCF6E-6FDC-4527-AA3E-2E8658BFC80B}" srcOrd="0" destOrd="0" presId="urn:microsoft.com/office/officeart/2005/8/layout/hierarchy1"/>
    <dgm:cxn modelId="{B99657E6-0DEF-40D9-B082-85DACB3DFCB1}" type="presParOf" srcId="{ADC7DEBD-0DE2-47DB-ACAF-EF37483BE1C7}" destId="{72EC6A27-0880-4DCD-9141-6DF05C0F8301}" srcOrd="1" destOrd="0" presId="urn:microsoft.com/office/officeart/2005/8/layout/hierarchy1"/>
    <dgm:cxn modelId="{11EC89E3-9A94-4455-BDCF-53FAE0EBE2F5}" type="presParOf" srcId="{E9791711-1807-46C8-A1D2-2AC7EFE94DBA}" destId="{FF3B3A67-E48D-465B-9092-2A299608C116}" srcOrd="1" destOrd="0" presId="urn:microsoft.com/office/officeart/2005/8/layout/hierarchy1"/>
    <dgm:cxn modelId="{FA0CEF3F-1C5C-4B0A-8AE5-3ECFBA1207D7}" type="presParOf" srcId="{83373BAE-8885-453B-877F-4FF98BB33441}" destId="{55871B05-5C28-4033-92D7-E7A778BDFAF3}" srcOrd="4" destOrd="0" presId="urn:microsoft.com/office/officeart/2005/8/layout/hierarchy1"/>
    <dgm:cxn modelId="{79833AF4-B386-4F9C-BB12-7AD84098CB5D}" type="presParOf" srcId="{55871B05-5C28-4033-92D7-E7A778BDFAF3}" destId="{85AFC53D-821E-47AA-BDD7-ADFD2CF63D35}" srcOrd="0" destOrd="0" presId="urn:microsoft.com/office/officeart/2005/8/layout/hierarchy1"/>
    <dgm:cxn modelId="{0B569C50-C920-4699-9DC0-D51B1E5F9241}" type="presParOf" srcId="{85AFC53D-821E-47AA-BDD7-ADFD2CF63D35}" destId="{D8ABC9E2-1C2E-46A6-8D8A-49174F053151}" srcOrd="0" destOrd="0" presId="urn:microsoft.com/office/officeart/2005/8/layout/hierarchy1"/>
    <dgm:cxn modelId="{208CE318-DDC4-48CC-9940-FA69C30C2E51}" type="presParOf" srcId="{85AFC53D-821E-47AA-BDD7-ADFD2CF63D35}" destId="{EE3C36B3-D56D-44B5-B024-F737F43BE984}" srcOrd="1" destOrd="0" presId="urn:microsoft.com/office/officeart/2005/8/layout/hierarchy1"/>
    <dgm:cxn modelId="{49CC27A7-745B-4883-8FD3-5F2539FF0B5C}" type="presParOf" srcId="{55871B05-5C28-4033-92D7-E7A778BDFAF3}" destId="{D480D298-E54B-4E5D-B4B3-D5FCFF5275E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9CBE4E-42D9-468C-8D32-76B48FB44F22}" type="doc">
      <dgm:prSet loTypeId="urn:microsoft.com/office/officeart/2016/7/layout/VerticalHollowActionList" loCatId="List" qsTypeId="urn:microsoft.com/office/officeart/2005/8/quickstyle/simple1" qsCatId="simple" csTypeId="urn:microsoft.com/office/officeart/2005/8/colors/accent0_3" csCatId="mainScheme"/>
      <dgm:spPr/>
      <dgm:t>
        <a:bodyPr/>
        <a:lstStyle/>
        <a:p>
          <a:endParaRPr lang="en-US"/>
        </a:p>
      </dgm:t>
    </dgm:pt>
    <dgm:pt modelId="{0E676CAA-4192-4F40-9E89-A14F19DEED9D}">
      <dgm:prSet/>
      <dgm:spPr/>
      <dgm:t>
        <a:bodyPr/>
        <a:lstStyle/>
        <a:p>
          <a:pPr rtl="0"/>
          <a:r>
            <a:rPr lang="en-US" dirty="0"/>
            <a:t>Class</a:t>
          </a:r>
          <a:r>
            <a:rPr lang="en-US" dirty="0">
              <a:latin typeface="Calibri Light" panose="020F0302020204030204"/>
            </a:rPr>
            <a:t> 0</a:t>
          </a:r>
          <a:endParaRPr lang="en-US" dirty="0"/>
        </a:p>
      </dgm:t>
    </dgm:pt>
    <dgm:pt modelId="{DD5036DC-0C6B-4E4A-BF4A-35995F304D83}" type="parTrans" cxnId="{EA224A00-7133-4A4F-A7DE-3D4489A7C2F6}">
      <dgm:prSet/>
      <dgm:spPr/>
      <dgm:t>
        <a:bodyPr/>
        <a:lstStyle/>
        <a:p>
          <a:endParaRPr lang="en-US"/>
        </a:p>
      </dgm:t>
    </dgm:pt>
    <dgm:pt modelId="{32D05FEF-34FB-4AB4-B72F-54018833D7CD}" type="sibTrans" cxnId="{EA224A00-7133-4A4F-A7DE-3D4489A7C2F6}">
      <dgm:prSet/>
      <dgm:spPr/>
      <dgm:t>
        <a:bodyPr/>
        <a:lstStyle/>
        <a:p>
          <a:endParaRPr lang="en-US"/>
        </a:p>
      </dgm:t>
    </dgm:pt>
    <dgm:pt modelId="{655A2CF4-EA10-47D8-9E2F-61E18EF15D84}">
      <dgm:prSet/>
      <dgm:spPr/>
      <dgm:t>
        <a:bodyPr/>
        <a:lstStyle/>
        <a:p>
          <a:r>
            <a:rPr lang="en-US" dirty="0"/>
            <a:t> DoS (Denial of Service) </a:t>
          </a:r>
        </a:p>
      </dgm:t>
    </dgm:pt>
    <dgm:pt modelId="{12DFB057-D819-4314-BE82-573E01DC35D9}" type="parTrans" cxnId="{2E63A7AB-24AB-44CE-BC91-0C02FE8D69E5}">
      <dgm:prSet/>
      <dgm:spPr/>
      <dgm:t>
        <a:bodyPr/>
        <a:lstStyle/>
        <a:p>
          <a:endParaRPr lang="en-US"/>
        </a:p>
      </dgm:t>
    </dgm:pt>
    <dgm:pt modelId="{BD9C1145-529A-479C-ADAE-7C82B273B110}" type="sibTrans" cxnId="{2E63A7AB-24AB-44CE-BC91-0C02FE8D69E5}">
      <dgm:prSet/>
      <dgm:spPr/>
      <dgm:t>
        <a:bodyPr/>
        <a:lstStyle/>
        <a:p>
          <a:endParaRPr lang="en-US"/>
        </a:p>
      </dgm:t>
    </dgm:pt>
    <dgm:pt modelId="{B59573D3-8D7E-4A3A-B4B1-5BA59206DAEB}">
      <dgm:prSet/>
      <dgm:spPr/>
      <dgm:t>
        <a:bodyPr/>
        <a:lstStyle/>
        <a:p>
          <a:pPr rtl="0"/>
          <a:r>
            <a:rPr lang="en-US" dirty="0"/>
            <a:t>Class</a:t>
          </a:r>
          <a:r>
            <a:rPr lang="en-US" dirty="0">
              <a:latin typeface="Calibri Light" panose="020F0302020204030204"/>
            </a:rPr>
            <a:t> 1</a:t>
          </a:r>
          <a:endParaRPr lang="en-US" dirty="0"/>
        </a:p>
      </dgm:t>
    </dgm:pt>
    <dgm:pt modelId="{7622F840-43CF-4F99-B829-91EB57100BCD}" type="parTrans" cxnId="{128323E9-7016-40EC-A625-3BA6AD0EE450}">
      <dgm:prSet/>
      <dgm:spPr/>
      <dgm:t>
        <a:bodyPr/>
        <a:lstStyle/>
        <a:p>
          <a:endParaRPr lang="en-US"/>
        </a:p>
      </dgm:t>
    </dgm:pt>
    <dgm:pt modelId="{B57376D3-D8E6-4FD6-8A9E-4482632C3400}" type="sibTrans" cxnId="{128323E9-7016-40EC-A625-3BA6AD0EE450}">
      <dgm:prSet/>
      <dgm:spPr/>
      <dgm:t>
        <a:bodyPr/>
        <a:lstStyle/>
        <a:p>
          <a:endParaRPr lang="en-US"/>
        </a:p>
      </dgm:t>
    </dgm:pt>
    <dgm:pt modelId="{1301E8AD-1A31-4F36-AA05-BF633911C14B}">
      <dgm:prSet/>
      <dgm:spPr/>
      <dgm:t>
        <a:bodyPr/>
        <a:lstStyle/>
        <a:p>
          <a:r>
            <a:rPr lang="en-US" dirty="0"/>
            <a:t>Exploits</a:t>
          </a:r>
        </a:p>
      </dgm:t>
    </dgm:pt>
    <dgm:pt modelId="{B4D4E597-1CAD-4ED2-8BD2-6B8B1418A86B}" type="parTrans" cxnId="{855FC8D9-26B2-4C68-B411-564200E85E60}">
      <dgm:prSet/>
      <dgm:spPr/>
      <dgm:t>
        <a:bodyPr/>
        <a:lstStyle/>
        <a:p>
          <a:endParaRPr lang="en-US"/>
        </a:p>
      </dgm:t>
    </dgm:pt>
    <dgm:pt modelId="{E0C03983-0010-4365-9415-7CEC119D874A}" type="sibTrans" cxnId="{855FC8D9-26B2-4C68-B411-564200E85E60}">
      <dgm:prSet/>
      <dgm:spPr/>
      <dgm:t>
        <a:bodyPr/>
        <a:lstStyle/>
        <a:p>
          <a:endParaRPr lang="en-US"/>
        </a:p>
      </dgm:t>
    </dgm:pt>
    <dgm:pt modelId="{6C0755E3-2FB4-4882-801B-26B85872C542}">
      <dgm:prSet/>
      <dgm:spPr/>
      <dgm:t>
        <a:bodyPr/>
        <a:lstStyle/>
        <a:p>
          <a:pPr rtl="0"/>
          <a:r>
            <a:rPr lang="en-US" dirty="0"/>
            <a:t>Class</a:t>
          </a:r>
          <a:r>
            <a:rPr lang="en-US" dirty="0">
              <a:latin typeface="Calibri Light" panose="020F0302020204030204"/>
            </a:rPr>
            <a:t> 2</a:t>
          </a:r>
          <a:endParaRPr lang="en-US" dirty="0"/>
        </a:p>
      </dgm:t>
    </dgm:pt>
    <dgm:pt modelId="{DA150E01-BE30-418B-860D-DE4E8C288AF7}" type="parTrans" cxnId="{E8056019-6FC4-4B66-976B-F1A1060C95D2}">
      <dgm:prSet/>
      <dgm:spPr/>
      <dgm:t>
        <a:bodyPr/>
        <a:lstStyle/>
        <a:p>
          <a:endParaRPr lang="en-US"/>
        </a:p>
      </dgm:t>
    </dgm:pt>
    <dgm:pt modelId="{355BDD07-63A1-4645-90AE-02C7AF0A443D}" type="sibTrans" cxnId="{E8056019-6FC4-4B66-976B-F1A1060C95D2}">
      <dgm:prSet/>
      <dgm:spPr/>
      <dgm:t>
        <a:bodyPr/>
        <a:lstStyle/>
        <a:p>
          <a:endParaRPr lang="en-US"/>
        </a:p>
      </dgm:t>
    </dgm:pt>
    <dgm:pt modelId="{6EE69D06-290A-472F-A8FE-F572817ADF55}">
      <dgm:prSet/>
      <dgm:spPr/>
      <dgm:t>
        <a:bodyPr/>
        <a:lstStyle/>
        <a:p>
          <a:r>
            <a:rPr lang="en-US" dirty="0"/>
            <a:t>Fuzzers</a:t>
          </a:r>
        </a:p>
      </dgm:t>
    </dgm:pt>
    <dgm:pt modelId="{C8615F8B-DF6E-496E-A770-B8F60A5384F5}" type="parTrans" cxnId="{777A4EC6-CE03-4E04-BD6C-CDA5FD3A0560}">
      <dgm:prSet/>
      <dgm:spPr/>
      <dgm:t>
        <a:bodyPr/>
        <a:lstStyle/>
        <a:p>
          <a:endParaRPr lang="en-US"/>
        </a:p>
      </dgm:t>
    </dgm:pt>
    <dgm:pt modelId="{51A79256-1A3A-4D71-B8FA-0145D3163B0C}" type="sibTrans" cxnId="{777A4EC6-CE03-4E04-BD6C-CDA5FD3A0560}">
      <dgm:prSet/>
      <dgm:spPr/>
      <dgm:t>
        <a:bodyPr/>
        <a:lstStyle/>
        <a:p>
          <a:endParaRPr lang="en-US"/>
        </a:p>
      </dgm:t>
    </dgm:pt>
    <dgm:pt modelId="{57133E19-9019-490E-A5BE-0BCC796DAA1F}">
      <dgm:prSet/>
      <dgm:spPr/>
      <dgm:t>
        <a:bodyPr/>
        <a:lstStyle/>
        <a:p>
          <a:pPr rtl="0"/>
          <a:r>
            <a:rPr lang="en-US" dirty="0"/>
            <a:t>Class</a:t>
          </a:r>
          <a:r>
            <a:rPr lang="en-US" dirty="0">
              <a:latin typeface="Calibri Light" panose="020F0302020204030204"/>
            </a:rPr>
            <a:t> 3</a:t>
          </a:r>
          <a:endParaRPr lang="en-US" dirty="0"/>
        </a:p>
      </dgm:t>
    </dgm:pt>
    <dgm:pt modelId="{843A2047-0091-48C7-8A9D-44683907C6AA}" type="parTrans" cxnId="{50646C84-362D-451D-B904-80C903D2DE64}">
      <dgm:prSet/>
      <dgm:spPr/>
      <dgm:t>
        <a:bodyPr/>
        <a:lstStyle/>
        <a:p>
          <a:endParaRPr lang="en-US"/>
        </a:p>
      </dgm:t>
    </dgm:pt>
    <dgm:pt modelId="{E95B1120-C5EF-485C-9275-3DB2E4CEB443}" type="sibTrans" cxnId="{50646C84-362D-451D-B904-80C903D2DE64}">
      <dgm:prSet/>
      <dgm:spPr/>
      <dgm:t>
        <a:bodyPr/>
        <a:lstStyle/>
        <a:p>
          <a:endParaRPr lang="en-US"/>
        </a:p>
      </dgm:t>
    </dgm:pt>
    <dgm:pt modelId="{83B0C538-5EEF-45E6-9781-8BCA878214E1}">
      <dgm:prSet/>
      <dgm:spPr/>
      <dgm:t>
        <a:bodyPr/>
        <a:lstStyle/>
        <a:p>
          <a:r>
            <a:rPr lang="en-US" dirty="0"/>
            <a:t> Generic</a:t>
          </a:r>
        </a:p>
      </dgm:t>
    </dgm:pt>
    <dgm:pt modelId="{E86E03FF-4099-45C9-8012-D8F0CE88EF19}" type="parTrans" cxnId="{86272C1A-1584-4032-BA2E-AE74655ECC3A}">
      <dgm:prSet/>
      <dgm:spPr/>
      <dgm:t>
        <a:bodyPr/>
        <a:lstStyle/>
        <a:p>
          <a:endParaRPr lang="en-US"/>
        </a:p>
      </dgm:t>
    </dgm:pt>
    <dgm:pt modelId="{0D54D933-978A-452E-BAFE-E753F522A311}" type="sibTrans" cxnId="{86272C1A-1584-4032-BA2E-AE74655ECC3A}">
      <dgm:prSet/>
      <dgm:spPr/>
      <dgm:t>
        <a:bodyPr/>
        <a:lstStyle/>
        <a:p>
          <a:endParaRPr lang="en-US"/>
        </a:p>
      </dgm:t>
    </dgm:pt>
    <dgm:pt modelId="{05EF8B47-AB44-4729-A61A-4A0BFA0330AD}">
      <dgm:prSet/>
      <dgm:spPr/>
      <dgm:t>
        <a:bodyPr/>
        <a:lstStyle/>
        <a:p>
          <a:pPr rtl="0"/>
          <a:r>
            <a:rPr lang="en-US" dirty="0"/>
            <a:t>Class</a:t>
          </a:r>
          <a:r>
            <a:rPr lang="en-US" dirty="0">
              <a:latin typeface="Calibri Light" panose="020F0302020204030204"/>
            </a:rPr>
            <a:t> 4</a:t>
          </a:r>
          <a:endParaRPr lang="en-US" dirty="0"/>
        </a:p>
      </dgm:t>
    </dgm:pt>
    <dgm:pt modelId="{2BB259B6-3F2B-432B-9BC0-E0FF8638278E}" type="parTrans" cxnId="{EF2F82B4-F227-44D1-8624-91E6CB1DEA3A}">
      <dgm:prSet/>
      <dgm:spPr/>
      <dgm:t>
        <a:bodyPr/>
        <a:lstStyle/>
        <a:p>
          <a:endParaRPr lang="en-US"/>
        </a:p>
      </dgm:t>
    </dgm:pt>
    <dgm:pt modelId="{B1CDD411-D688-49F3-8F27-6CD9698082EE}" type="sibTrans" cxnId="{EF2F82B4-F227-44D1-8624-91E6CB1DEA3A}">
      <dgm:prSet/>
      <dgm:spPr/>
      <dgm:t>
        <a:bodyPr/>
        <a:lstStyle/>
        <a:p>
          <a:endParaRPr lang="en-US"/>
        </a:p>
      </dgm:t>
    </dgm:pt>
    <dgm:pt modelId="{A067D88C-B156-4BC9-AF39-654AE052913A}">
      <dgm:prSet/>
      <dgm:spPr/>
      <dgm:t>
        <a:bodyPr/>
        <a:lstStyle/>
        <a:p>
          <a:r>
            <a:rPr lang="en-US" dirty="0"/>
            <a:t>  Normal</a:t>
          </a:r>
        </a:p>
      </dgm:t>
    </dgm:pt>
    <dgm:pt modelId="{0DDA1960-2799-413E-A754-91442D82CF46}" type="parTrans" cxnId="{10B2187F-CC2F-4693-8A5D-C60BFB23DE3A}">
      <dgm:prSet/>
      <dgm:spPr/>
      <dgm:t>
        <a:bodyPr/>
        <a:lstStyle/>
        <a:p>
          <a:endParaRPr lang="en-US"/>
        </a:p>
      </dgm:t>
    </dgm:pt>
    <dgm:pt modelId="{4FA20F0B-E564-491E-92A5-421598C4F65D}" type="sibTrans" cxnId="{10B2187F-CC2F-4693-8A5D-C60BFB23DE3A}">
      <dgm:prSet/>
      <dgm:spPr/>
      <dgm:t>
        <a:bodyPr/>
        <a:lstStyle/>
        <a:p>
          <a:endParaRPr lang="en-US"/>
        </a:p>
      </dgm:t>
    </dgm:pt>
    <dgm:pt modelId="{A13FA596-8CAC-4BD6-8FAA-87D87ABC25D3}">
      <dgm:prSet/>
      <dgm:spPr/>
      <dgm:t>
        <a:bodyPr/>
        <a:lstStyle/>
        <a:p>
          <a:pPr rtl="0"/>
          <a:r>
            <a:rPr lang="en-US" dirty="0"/>
            <a:t>Class</a:t>
          </a:r>
          <a:r>
            <a:rPr lang="en-US" dirty="0">
              <a:latin typeface="Calibri Light" panose="020F0302020204030204"/>
            </a:rPr>
            <a:t> 5</a:t>
          </a:r>
          <a:endParaRPr lang="en-US" dirty="0"/>
        </a:p>
      </dgm:t>
    </dgm:pt>
    <dgm:pt modelId="{0F8797FE-F257-4976-BC63-F7856C923D15}" type="parTrans" cxnId="{E5C52670-DE26-4481-87A2-AD1D1193FD4B}">
      <dgm:prSet/>
      <dgm:spPr/>
      <dgm:t>
        <a:bodyPr/>
        <a:lstStyle/>
        <a:p>
          <a:endParaRPr lang="en-US"/>
        </a:p>
      </dgm:t>
    </dgm:pt>
    <dgm:pt modelId="{ADD2546A-A4CE-4E9D-AB50-620AFB765892}" type="sibTrans" cxnId="{E5C52670-DE26-4481-87A2-AD1D1193FD4B}">
      <dgm:prSet/>
      <dgm:spPr/>
      <dgm:t>
        <a:bodyPr/>
        <a:lstStyle/>
        <a:p>
          <a:endParaRPr lang="en-US"/>
        </a:p>
      </dgm:t>
    </dgm:pt>
    <dgm:pt modelId="{79DCBD7F-2ADC-476B-87B5-9C4968405D05}">
      <dgm:prSet/>
      <dgm:spPr/>
      <dgm:t>
        <a:bodyPr/>
        <a:lstStyle/>
        <a:p>
          <a:r>
            <a:rPr lang="en-US" dirty="0"/>
            <a:t> Reconnaissance</a:t>
          </a:r>
        </a:p>
      </dgm:t>
    </dgm:pt>
    <dgm:pt modelId="{1D0B86C2-D27D-4D67-8B0E-FF4F5297B93C}" type="parTrans" cxnId="{515CF13D-8AC9-4450-AF37-15714D5720DD}">
      <dgm:prSet/>
      <dgm:spPr/>
      <dgm:t>
        <a:bodyPr/>
        <a:lstStyle/>
        <a:p>
          <a:endParaRPr lang="en-US"/>
        </a:p>
      </dgm:t>
    </dgm:pt>
    <dgm:pt modelId="{F0057000-9F53-4689-BA21-388D3D8BB555}" type="sibTrans" cxnId="{515CF13D-8AC9-4450-AF37-15714D5720DD}">
      <dgm:prSet/>
      <dgm:spPr/>
      <dgm:t>
        <a:bodyPr/>
        <a:lstStyle/>
        <a:p>
          <a:endParaRPr lang="en-US"/>
        </a:p>
      </dgm:t>
    </dgm:pt>
    <dgm:pt modelId="{9B8E00A6-3B6D-436F-AAE5-50259ECE0C68}" type="pres">
      <dgm:prSet presAssocID="{DF9CBE4E-42D9-468C-8D32-76B48FB44F22}" presName="Name0" presStyleCnt="0">
        <dgm:presLayoutVars>
          <dgm:dir/>
          <dgm:animLvl val="lvl"/>
          <dgm:resizeHandles val="exact"/>
        </dgm:presLayoutVars>
      </dgm:prSet>
      <dgm:spPr/>
    </dgm:pt>
    <dgm:pt modelId="{6D8CD38F-C9B6-4651-9DB8-F2044BC1A59C}" type="pres">
      <dgm:prSet presAssocID="{0E676CAA-4192-4F40-9E89-A14F19DEED9D}" presName="linNode" presStyleCnt="0"/>
      <dgm:spPr/>
    </dgm:pt>
    <dgm:pt modelId="{98EEE3E7-5076-4F3B-8C0A-A0E8ABF743EB}" type="pres">
      <dgm:prSet presAssocID="{0E676CAA-4192-4F40-9E89-A14F19DEED9D}" presName="parentText" presStyleLbl="solidFgAcc1" presStyleIdx="0" presStyleCnt="6">
        <dgm:presLayoutVars>
          <dgm:chMax val="1"/>
          <dgm:bulletEnabled/>
        </dgm:presLayoutVars>
      </dgm:prSet>
      <dgm:spPr/>
    </dgm:pt>
    <dgm:pt modelId="{F14F1145-3DE3-4232-A65D-12478D3315B4}" type="pres">
      <dgm:prSet presAssocID="{0E676CAA-4192-4F40-9E89-A14F19DEED9D}" presName="descendantText" presStyleLbl="alignNode1" presStyleIdx="0" presStyleCnt="6">
        <dgm:presLayoutVars>
          <dgm:bulletEnabled/>
        </dgm:presLayoutVars>
      </dgm:prSet>
      <dgm:spPr/>
    </dgm:pt>
    <dgm:pt modelId="{BC12F331-D188-4DCF-A1A1-10355D1B6513}" type="pres">
      <dgm:prSet presAssocID="{32D05FEF-34FB-4AB4-B72F-54018833D7CD}" presName="sp" presStyleCnt="0"/>
      <dgm:spPr/>
    </dgm:pt>
    <dgm:pt modelId="{C9DFAE71-430C-45A0-BC99-B6E74E7D1AA1}" type="pres">
      <dgm:prSet presAssocID="{B59573D3-8D7E-4A3A-B4B1-5BA59206DAEB}" presName="linNode" presStyleCnt="0"/>
      <dgm:spPr/>
    </dgm:pt>
    <dgm:pt modelId="{9CA15EFD-0A83-462D-9467-E7E4B4CDD6BD}" type="pres">
      <dgm:prSet presAssocID="{B59573D3-8D7E-4A3A-B4B1-5BA59206DAEB}" presName="parentText" presStyleLbl="solidFgAcc1" presStyleIdx="1" presStyleCnt="6">
        <dgm:presLayoutVars>
          <dgm:chMax val="1"/>
          <dgm:bulletEnabled/>
        </dgm:presLayoutVars>
      </dgm:prSet>
      <dgm:spPr/>
    </dgm:pt>
    <dgm:pt modelId="{DE588C19-EEFF-459D-A523-64B9AD685C62}" type="pres">
      <dgm:prSet presAssocID="{B59573D3-8D7E-4A3A-B4B1-5BA59206DAEB}" presName="descendantText" presStyleLbl="alignNode1" presStyleIdx="1" presStyleCnt="6">
        <dgm:presLayoutVars>
          <dgm:bulletEnabled/>
        </dgm:presLayoutVars>
      </dgm:prSet>
      <dgm:spPr/>
    </dgm:pt>
    <dgm:pt modelId="{C36CACBB-A8ED-45A7-98D4-FC01F5AFE0DE}" type="pres">
      <dgm:prSet presAssocID="{B57376D3-D8E6-4FD6-8A9E-4482632C3400}" presName="sp" presStyleCnt="0"/>
      <dgm:spPr/>
    </dgm:pt>
    <dgm:pt modelId="{A4D13822-C500-4063-8CCC-7C2F22B8E199}" type="pres">
      <dgm:prSet presAssocID="{6C0755E3-2FB4-4882-801B-26B85872C542}" presName="linNode" presStyleCnt="0"/>
      <dgm:spPr/>
    </dgm:pt>
    <dgm:pt modelId="{4B8788AC-655F-49ED-916F-C77EDE42A428}" type="pres">
      <dgm:prSet presAssocID="{6C0755E3-2FB4-4882-801B-26B85872C542}" presName="parentText" presStyleLbl="solidFgAcc1" presStyleIdx="2" presStyleCnt="6">
        <dgm:presLayoutVars>
          <dgm:chMax val="1"/>
          <dgm:bulletEnabled/>
        </dgm:presLayoutVars>
      </dgm:prSet>
      <dgm:spPr/>
    </dgm:pt>
    <dgm:pt modelId="{95FDE765-2B6E-4CA1-A942-D5C3F8CB3838}" type="pres">
      <dgm:prSet presAssocID="{6C0755E3-2FB4-4882-801B-26B85872C542}" presName="descendantText" presStyleLbl="alignNode1" presStyleIdx="2" presStyleCnt="6">
        <dgm:presLayoutVars>
          <dgm:bulletEnabled/>
        </dgm:presLayoutVars>
      </dgm:prSet>
      <dgm:spPr/>
    </dgm:pt>
    <dgm:pt modelId="{62932F77-9E56-414F-9CD8-0D4DDAD9EE93}" type="pres">
      <dgm:prSet presAssocID="{355BDD07-63A1-4645-90AE-02C7AF0A443D}" presName="sp" presStyleCnt="0"/>
      <dgm:spPr/>
    </dgm:pt>
    <dgm:pt modelId="{023B69C3-77E9-44DC-AD0A-6824F764C88E}" type="pres">
      <dgm:prSet presAssocID="{57133E19-9019-490E-A5BE-0BCC796DAA1F}" presName="linNode" presStyleCnt="0"/>
      <dgm:spPr/>
    </dgm:pt>
    <dgm:pt modelId="{A30CA921-FE11-4981-B6FD-FB71266B8905}" type="pres">
      <dgm:prSet presAssocID="{57133E19-9019-490E-A5BE-0BCC796DAA1F}" presName="parentText" presStyleLbl="solidFgAcc1" presStyleIdx="3" presStyleCnt="6">
        <dgm:presLayoutVars>
          <dgm:chMax val="1"/>
          <dgm:bulletEnabled/>
        </dgm:presLayoutVars>
      </dgm:prSet>
      <dgm:spPr/>
    </dgm:pt>
    <dgm:pt modelId="{2A6AD3C5-D2DE-488B-AEFE-D51B2C2FCCA0}" type="pres">
      <dgm:prSet presAssocID="{57133E19-9019-490E-A5BE-0BCC796DAA1F}" presName="descendantText" presStyleLbl="alignNode1" presStyleIdx="3" presStyleCnt="6">
        <dgm:presLayoutVars>
          <dgm:bulletEnabled/>
        </dgm:presLayoutVars>
      </dgm:prSet>
      <dgm:spPr/>
    </dgm:pt>
    <dgm:pt modelId="{A9C01709-8109-4D6A-8E79-42485A68A9F7}" type="pres">
      <dgm:prSet presAssocID="{E95B1120-C5EF-485C-9275-3DB2E4CEB443}" presName="sp" presStyleCnt="0"/>
      <dgm:spPr/>
    </dgm:pt>
    <dgm:pt modelId="{55D17D95-FA68-42B0-9BA6-02E7D348DEFA}" type="pres">
      <dgm:prSet presAssocID="{05EF8B47-AB44-4729-A61A-4A0BFA0330AD}" presName="linNode" presStyleCnt="0"/>
      <dgm:spPr/>
    </dgm:pt>
    <dgm:pt modelId="{B0E91D22-7987-4774-9BE0-4E5E44F3472C}" type="pres">
      <dgm:prSet presAssocID="{05EF8B47-AB44-4729-A61A-4A0BFA0330AD}" presName="parentText" presStyleLbl="solidFgAcc1" presStyleIdx="4" presStyleCnt="6">
        <dgm:presLayoutVars>
          <dgm:chMax val="1"/>
          <dgm:bulletEnabled/>
        </dgm:presLayoutVars>
      </dgm:prSet>
      <dgm:spPr/>
    </dgm:pt>
    <dgm:pt modelId="{C950F3B2-D02E-4661-85DF-E7CE3432A1B8}" type="pres">
      <dgm:prSet presAssocID="{05EF8B47-AB44-4729-A61A-4A0BFA0330AD}" presName="descendantText" presStyleLbl="alignNode1" presStyleIdx="4" presStyleCnt="6">
        <dgm:presLayoutVars>
          <dgm:bulletEnabled/>
        </dgm:presLayoutVars>
      </dgm:prSet>
      <dgm:spPr/>
    </dgm:pt>
    <dgm:pt modelId="{91215E2B-9294-4B68-863A-3E1672EA8219}" type="pres">
      <dgm:prSet presAssocID="{B1CDD411-D688-49F3-8F27-6CD9698082EE}" presName="sp" presStyleCnt="0"/>
      <dgm:spPr/>
    </dgm:pt>
    <dgm:pt modelId="{87D1B849-1267-4F90-8E4E-52E54DC7A4D8}" type="pres">
      <dgm:prSet presAssocID="{A13FA596-8CAC-4BD6-8FAA-87D87ABC25D3}" presName="linNode" presStyleCnt="0"/>
      <dgm:spPr/>
    </dgm:pt>
    <dgm:pt modelId="{DE0C811B-0901-4B68-A44D-7F8F0E0F9D63}" type="pres">
      <dgm:prSet presAssocID="{A13FA596-8CAC-4BD6-8FAA-87D87ABC25D3}" presName="parentText" presStyleLbl="solidFgAcc1" presStyleIdx="5" presStyleCnt="6">
        <dgm:presLayoutVars>
          <dgm:chMax val="1"/>
          <dgm:bulletEnabled/>
        </dgm:presLayoutVars>
      </dgm:prSet>
      <dgm:spPr/>
    </dgm:pt>
    <dgm:pt modelId="{152F4D2B-656F-46BC-A64C-A62461C24664}" type="pres">
      <dgm:prSet presAssocID="{A13FA596-8CAC-4BD6-8FAA-87D87ABC25D3}" presName="descendantText" presStyleLbl="alignNode1" presStyleIdx="5" presStyleCnt="6">
        <dgm:presLayoutVars>
          <dgm:bulletEnabled/>
        </dgm:presLayoutVars>
      </dgm:prSet>
      <dgm:spPr/>
    </dgm:pt>
  </dgm:ptLst>
  <dgm:cxnLst>
    <dgm:cxn modelId="{EA224A00-7133-4A4F-A7DE-3D4489A7C2F6}" srcId="{DF9CBE4E-42D9-468C-8D32-76B48FB44F22}" destId="{0E676CAA-4192-4F40-9E89-A14F19DEED9D}" srcOrd="0" destOrd="0" parTransId="{DD5036DC-0C6B-4E4A-BF4A-35995F304D83}" sibTransId="{32D05FEF-34FB-4AB4-B72F-54018833D7CD}"/>
    <dgm:cxn modelId="{5EF79911-2959-4219-B763-B47AB6971DF9}" type="presOf" srcId="{83B0C538-5EEF-45E6-9781-8BCA878214E1}" destId="{2A6AD3C5-D2DE-488B-AEFE-D51B2C2FCCA0}" srcOrd="0" destOrd="0" presId="urn:microsoft.com/office/officeart/2016/7/layout/VerticalHollowActionList"/>
    <dgm:cxn modelId="{E8056019-6FC4-4B66-976B-F1A1060C95D2}" srcId="{DF9CBE4E-42D9-468C-8D32-76B48FB44F22}" destId="{6C0755E3-2FB4-4882-801B-26B85872C542}" srcOrd="2" destOrd="0" parTransId="{DA150E01-BE30-418B-860D-DE4E8C288AF7}" sibTransId="{355BDD07-63A1-4645-90AE-02C7AF0A443D}"/>
    <dgm:cxn modelId="{C793E619-39A5-4214-AD07-821A07EC4A63}" type="presOf" srcId="{1301E8AD-1A31-4F36-AA05-BF633911C14B}" destId="{DE588C19-EEFF-459D-A523-64B9AD685C62}" srcOrd="0" destOrd="0" presId="urn:microsoft.com/office/officeart/2016/7/layout/VerticalHollowActionList"/>
    <dgm:cxn modelId="{86272C1A-1584-4032-BA2E-AE74655ECC3A}" srcId="{57133E19-9019-490E-A5BE-0BCC796DAA1F}" destId="{83B0C538-5EEF-45E6-9781-8BCA878214E1}" srcOrd="0" destOrd="0" parTransId="{E86E03FF-4099-45C9-8012-D8F0CE88EF19}" sibTransId="{0D54D933-978A-452E-BAFE-E753F522A311}"/>
    <dgm:cxn modelId="{06C4241E-D115-420D-BDD1-3E90D5DD86AA}" type="presOf" srcId="{DF9CBE4E-42D9-468C-8D32-76B48FB44F22}" destId="{9B8E00A6-3B6D-436F-AAE5-50259ECE0C68}" srcOrd="0" destOrd="0" presId="urn:microsoft.com/office/officeart/2016/7/layout/VerticalHollowActionList"/>
    <dgm:cxn modelId="{843D8F28-FD79-4F99-8515-9358034CE1AD}" type="presOf" srcId="{B59573D3-8D7E-4A3A-B4B1-5BA59206DAEB}" destId="{9CA15EFD-0A83-462D-9467-E7E4B4CDD6BD}" srcOrd="0" destOrd="0" presId="urn:microsoft.com/office/officeart/2016/7/layout/VerticalHollowActionList"/>
    <dgm:cxn modelId="{515CF13D-8AC9-4450-AF37-15714D5720DD}" srcId="{A13FA596-8CAC-4BD6-8FAA-87D87ABC25D3}" destId="{79DCBD7F-2ADC-476B-87B5-9C4968405D05}" srcOrd="0" destOrd="0" parTransId="{1D0B86C2-D27D-4D67-8B0E-FF4F5297B93C}" sibTransId="{F0057000-9F53-4689-BA21-388D3D8BB555}"/>
    <dgm:cxn modelId="{E5C52670-DE26-4481-87A2-AD1D1193FD4B}" srcId="{DF9CBE4E-42D9-468C-8D32-76B48FB44F22}" destId="{A13FA596-8CAC-4BD6-8FAA-87D87ABC25D3}" srcOrd="5" destOrd="0" parTransId="{0F8797FE-F257-4976-BC63-F7856C923D15}" sibTransId="{ADD2546A-A4CE-4E9D-AB50-620AFB765892}"/>
    <dgm:cxn modelId="{BFD29A7A-AF83-4F8E-A324-52D31D61FF50}" type="presOf" srcId="{6EE69D06-290A-472F-A8FE-F572817ADF55}" destId="{95FDE765-2B6E-4CA1-A942-D5C3F8CB3838}" srcOrd="0" destOrd="0" presId="urn:microsoft.com/office/officeart/2016/7/layout/VerticalHollowActionList"/>
    <dgm:cxn modelId="{10B2187F-CC2F-4693-8A5D-C60BFB23DE3A}" srcId="{05EF8B47-AB44-4729-A61A-4A0BFA0330AD}" destId="{A067D88C-B156-4BC9-AF39-654AE052913A}" srcOrd="0" destOrd="0" parTransId="{0DDA1960-2799-413E-A754-91442D82CF46}" sibTransId="{4FA20F0B-E564-491E-92A5-421598C4F65D}"/>
    <dgm:cxn modelId="{50646C84-362D-451D-B904-80C903D2DE64}" srcId="{DF9CBE4E-42D9-468C-8D32-76B48FB44F22}" destId="{57133E19-9019-490E-A5BE-0BCC796DAA1F}" srcOrd="3" destOrd="0" parTransId="{843A2047-0091-48C7-8A9D-44683907C6AA}" sibTransId="{E95B1120-C5EF-485C-9275-3DB2E4CEB443}"/>
    <dgm:cxn modelId="{C5F66494-2814-4317-B5C5-B50DEA6B0B2C}" type="presOf" srcId="{79DCBD7F-2ADC-476B-87B5-9C4968405D05}" destId="{152F4D2B-656F-46BC-A64C-A62461C24664}" srcOrd="0" destOrd="0" presId="urn:microsoft.com/office/officeart/2016/7/layout/VerticalHollowActionList"/>
    <dgm:cxn modelId="{201D8AA7-4E92-4658-9A51-3CDF8C9846AE}" type="presOf" srcId="{6C0755E3-2FB4-4882-801B-26B85872C542}" destId="{4B8788AC-655F-49ED-916F-C77EDE42A428}" srcOrd="0" destOrd="0" presId="urn:microsoft.com/office/officeart/2016/7/layout/VerticalHollowActionList"/>
    <dgm:cxn modelId="{2E63A7AB-24AB-44CE-BC91-0C02FE8D69E5}" srcId="{0E676CAA-4192-4F40-9E89-A14F19DEED9D}" destId="{655A2CF4-EA10-47D8-9E2F-61E18EF15D84}" srcOrd="0" destOrd="0" parTransId="{12DFB057-D819-4314-BE82-573E01DC35D9}" sibTransId="{BD9C1145-529A-479C-ADAE-7C82B273B110}"/>
    <dgm:cxn modelId="{2818EEB2-74D8-4608-BE03-6191872B9912}" type="presOf" srcId="{A067D88C-B156-4BC9-AF39-654AE052913A}" destId="{C950F3B2-D02E-4661-85DF-E7CE3432A1B8}" srcOrd="0" destOrd="0" presId="urn:microsoft.com/office/officeart/2016/7/layout/VerticalHollowActionList"/>
    <dgm:cxn modelId="{EF2F82B4-F227-44D1-8624-91E6CB1DEA3A}" srcId="{DF9CBE4E-42D9-468C-8D32-76B48FB44F22}" destId="{05EF8B47-AB44-4729-A61A-4A0BFA0330AD}" srcOrd="4" destOrd="0" parTransId="{2BB259B6-3F2B-432B-9BC0-E0FF8638278E}" sibTransId="{B1CDD411-D688-49F3-8F27-6CD9698082EE}"/>
    <dgm:cxn modelId="{9725B5BA-E76C-49B2-9505-4C85346AB424}" type="presOf" srcId="{655A2CF4-EA10-47D8-9E2F-61E18EF15D84}" destId="{F14F1145-3DE3-4232-A65D-12478D3315B4}" srcOrd="0" destOrd="0" presId="urn:microsoft.com/office/officeart/2016/7/layout/VerticalHollowActionList"/>
    <dgm:cxn modelId="{36CB5AC2-AE53-48B0-92BF-CD70859418D2}" type="presOf" srcId="{0E676CAA-4192-4F40-9E89-A14F19DEED9D}" destId="{98EEE3E7-5076-4F3B-8C0A-A0E8ABF743EB}" srcOrd="0" destOrd="0" presId="urn:microsoft.com/office/officeart/2016/7/layout/VerticalHollowActionList"/>
    <dgm:cxn modelId="{DBC5AFC4-4445-4E4A-99CA-36A6115E866E}" type="presOf" srcId="{05EF8B47-AB44-4729-A61A-4A0BFA0330AD}" destId="{B0E91D22-7987-4774-9BE0-4E5E44F3472C}" srcOrd="0" destOrd="0" presId="urn:microsoft.com/office/officeart/2016/7/layout/VerticalHollowActionList"/>
    <dgm:cxn modelId="{777A4EC6-CE03-4E04-BD6C-CDA5FD3A0560}" srcId="{6C0755E3-2FB4-4882-801B-26B85872C542}" destId="{6EE69D06-290A-472F-A8FE-F572817ADF55}" srcOrd="0" destOrd="0" parTransId="{C8615F8B-DF6E-496E-A770-B8F60A5384F5}" sibTransId="{51A79256-1A3A-4D71-B8FA-0145D3163B0C}"/>
    <dgm:cxn modelId="{8C2C6BD3-FEBB-4B96-9691-EBED25C922D5}" type="presOf" srcId="{A13FA596-8CAC-4BD6-8FAA-87D87ABC25D3}" destId="{DE0C811B-0901-4B68-A44D-7F8F0E0F9D63}" srcOrd="0" destOrd="0" presId="urn:microsoft.com/office/officeart/2016/7/layout/VerticalHollowActionList"/>
    <dgm:cxn modelId="{855FC8D9-26B2-4C68-B411-564200E85E60}" srcId="{B59573D3-8D7E-4A3A-B4B1-5BA59206DAEB}" destId="{1301E8AD-1A31-4F36-AA05-BF633911C14B}" srcOrd="0" destOrd="0" parTransId="{B4D4E597-1CAD-4ED2-8BD2-6B8B1418A86B}" sibTransId="{E0C03983-0010-4365-9415-7CEC119D874A}"/>
    <dgm:cxn modelId="{128323E9-7016-40EC-A625-3BA6AD0EE450}" srcId="{DF9CBE4E-42D9-468C-8D32-76B48FB44F22}" destId="{B59573D3-8D7E-4A3A-B4B1-5BA59206DAEB}" srcOrd="1" destOrd="0" parTransId="{7622F840-43CF-4F99-B829-91EB57100BCD}" sibTransId="{B57376D3-D8E6-4FD6-8A9E-4482632C3400}"/>
    <dgm:cxn modelId="{19A1A8EF-4126-4F42-952F-DA5528F6A10F}" type="presOf" srcId="{57133E19-9019-490E-A5BE-0BCC796DAA1F}" destId="{A30CA921-FE11-4981-B6FD-FB71266B8905}" srcOrd="0" destOrd="0" presId="urn:microsoft.com/office/officeart/2016/7/layout/VerticalHollowActionList"/>
    <dgm:cxn modelId="{D76F3A58-9397-4BF0-BA2F-338E06894A4F}" type="presParOf" srcId="{9B8E00A6-3B6D-436F-AAE5-50259ECE0C68}" destId="{6D8CD38F-C9B6-4651-9DB8-F2044BC1A59C}" srcOrd="0" destOrd="0" presId="urn:microsoft.com/office/officeart/2016/7/layout/VerticalHollowActionList"/>
    <dgm:cxn modelId="{6A4C2756-AD36-4598-8AD1-08F81A801984}" type="presParOf" srcId="{6D8CD38F-C9B6-4651-9DB8-F2044BC1A59C}" destId="{98EEE3E7-5076-4F3B-8C0A-A0E8ABF743EB}" srcOrd="0" destOrd="0" presId="urn:microsoft.com/office/officeart/2016/7/layout/VerticalHollowActionList"/>
    <dgm:cxn modelId="{3B9238B8-E3E8-4EEB-9328-1018028CB790}" type="presParOf" srcId="{6D8CD38F-C9B6-4651-9DB8-F2044BC1A59C}" destId="{F14F1145-3DE3-4232-A65D-12478D3315B4}" srcOrd="1" destOrd="0" presId="urn:microsoft.com/office/officeart/2016/7/layout/VerticalHollowActionList"/>
    <dgm:cxn modelId="{D7D39BE1-B8AF-4385-9876-E94E83EE4B9D}" type="presParOf" srcId="{9B8E00A6-3B6D-436F-AAE5-50259ECE0C68}" destId="{BC12F331-D188-4DCF-A1A1-10355D1B6513}" srcOrd="1" destOrd="0" presId="urn:microsoft.com/office/officeart/2016/7/layout/VerticalHollowActionList"/>
    <dgm:cxn modelId="{784B41C9-CC85-4115-85DA-AC31EB13DE25}" type="presParOf" srcId="{9B8E00A6-3B6D-436F-AAE5-50259ECE0C68}" destId="{C9DFAE71-430C-45A0-BC99-B6E74E7D1AA1}" srcOrd="2" destOrd="0" presId="urn:microsoft.com/office/officeart/2016/7/layout/VerticalHollowActionList"/>
    <dgm:cxn modelId="{A807A0BA-C024-4728-97C8-7EE83FBB5D1A}" type="presParOf" srcId="{C9DFAE71-430C-45A0-BC99-B6E74E7D1AA1}" destId="{9CA15EFD-0A83-462D-9467-E7E4B4CDD6BD}" srcOrd="0" destOrd="0" presId="urn:microsoft.com/office/officeart/2016/7/layout/VerticalHollowActionList"/>
    <dgm:cxn modelId="{8BD91ACC-33AC-46AB-9306-6951E0EA5A0E}" type="presParOf" srcId="{C9DFAE71-430C-45A0-BC99-B6E74E7D1AA1}" destId="{DE588C19-EEFF-459D-A523-64B9AD685C62}" srcOrd="1" destOrd="0" presId="urn:microsoft.com/office/officeart/2016/7/layout/VerticalHollowActionList"/>
    <dgm:cxn modelId="{6FEE626A-DF78-45A0-A41F-7FE07773F57C}" type="presParOf" srcId="{9B8E00A6-3B6D-436F-AAE5-50259ECE0C68}" destId="{C36CACBB-A8ED-45A7-98D4-FC01F5AFE0DE}" srcOrd="3" destOrd="0" presId="urn:microsoft.com/office/officeart/2016/7/layout/VerticalHollowActionList"/>
    <dgm:cxn modelId="{2734E4A8-67F1-4A42-B7BE-F0BB3B78A71F}" type="presParOf" srcId="{9B8E00A6-3B6D-436F-AAE5-50259ECE0C68}" destId="{A4D13822-C500-4063-8CCC-7C2F22B8E199}" srcOrd="4" destOrd="0" presId="urn:microsoft.com/office/officeart/2016/7/layout/VerticalHollowActionList"/>
    <dgm:cxn modelId="{5715DC87-E83B-4918-A4C7-C6B2A2E00A8E}" type="presParOf" srcId="{A4D13822-C500-4063-8CCC-7C2F22B8E199}" destId="{4B8788AC-655F-49ED-916F-C77EDE42A428}" srcOrd="0" destOrd="0" presId="urn:microsoft.com/office/officeart/2016/7/layout/VerticalHollowActionList"/>
    <dgm:cxn modelId="{A3379359-5723-4D4E-B482-38FF53679D65}" type="presParOf" srcId="{A4D13822-C500-4063-8CCC-7C2F22B8E199}" destId="{95FDE765-2B6E-4CA1-A942-D5C3F8CB3838}" srcOrd="1" destOrd="0" presId="urn:microsoft.com/office/officeart/2016/7/layout/VerticalHollowActionList"/>
    <dgm:cxn modelId="{E5A3CA73-C320-4904-88D4-AC0F5754D38E}" type="presParOf" srcId="{9B8E00A6-3B6D-436F-AAE5-50259ECE0C68}" destId="{62932F77-9E56-414F-9CD8-0D4DDAD9EE93}" srcOrd="5" destOrd="0" presId="urn:microsoft.com/office/officeart/2016/7/layout/VerticalHollowActionList"/>
    <dgm:cxn modelId="{F088C25F-AF7D-4E21-A15D-B32BB55C15FF}" type="presParOf" srcId="{9B8E00A6-3B6D-436F-AAE5-50259ECE0C68}" destId="{023B69C3-77E9-44DC-AD0A-6824F764C88E}" srcOrd="6" destOrd="0" presId="urn:microsoft.com/office/officeart/2016/7/layout/VerticalHollowActionList"/>
    <dgm:cxn modelId="{8CD48C43-A3FF-4C14-A222-80CC3328F903}" type="presParOf" srcId="{023B69C3-77E9-44DC-AD0A-6824F764C88E}" destId="{A30CA921-FE11-4981-B6FD-FB71266B8905}" srcOrd="0" destOrd="0" presId="urn:microsoft.com/office/officeart/2016/7/layout/VerticalHollowActionList"/>
    <dgm:cxn modelId="{93821FD6-8C0D-453A-9AF5-ADDBE597887B}" type="presParOf" srcId="{023B69C3-77E9-44DC-AD0A-6824F764C88E}" destId="{2A6AD3C5-D2DE-488B-AEFE-D51B2C2FCCA0}" srcOrd="1" destOrd="0" presId="urn:microsoft.com/office/officeart/2016/7/layout/VerticalHollowActionList"/>
    <dgm:cxn modelId="{4B8F0CD0-3001-4210-B1E9-102BA3905F20}" type="presParOf" srcId="{9B8E00A6-3B6D-436F-AAE5-50259ECE0C68}" destId="{A9C01709-8109-4D6A-8E79-42485A68A9F7}" srcOrd="7" destOrd="0" presId="urn:microsoft.com/office/officeart/2016/7/layout/VerticalHollowActionList"/>
    <dgm:cxn modelId="{73827CD3-17A5-4A1E-B8E6-E390383E60C3}" type="presParOf" srcId="{9B8E00A6-3B6D-436F-AAE5-50259ECE0C68}" destId="{55D17D95-FA68-42B0-9BA6-02E7D348DEFA}" srcOrd="8" destOrd="0" presId="urn:microsoft.com/office/officeart/2016/7/layout/VerticalHollowActionList"/>
    <dgm:cxn modelId="{D0D4DF17-DCD9-46E7-98BE-915C49227598}" type="presParOf" srcId="{55D17D95-FA68-42B0-9BA6-02E7D348DEFA}" destId="{B0E91D22-7987-4774-9BE0-4E5E44F3472C}" srcOrd="0" destOrd="0" presId="urn:microsoft.com/office/officeart/2016/7/layout/VerticalHollowActionList"/>
    <dgm:cxn modelId="{7734A15A-5AB6-40E6-9A01-96065D7622D3}" type="presParOf" srcId="{55D17D95-FA68-42B0-9BA6-02E7D348DEFA}" destId="{C950F3B2-D02E-4661-85DF-E7CE3432A1B8}" srcOrd="1" destOrd="0" presId="urn:microsoft.com/office/officeart/2016/7/layout/VerticalHollowActionList"/>
    <dgm:cxn modelId="{605239E2-5E74-4F27-A8DC-BF5C29A0C9DF}" type="presParOf" srcId="{9B8E00A6-3B6D-436F-AAE5-50259ECE0C68}" destId="{91215E2B-9294-4B68-863A-3E1672EA8219}" srcOrd="9" destOrd="0" presId="urn:microsoft.com/office/officeart/2016/7/layout/VerticalHollowActionList"/>
    <dgm:cxn modelId="{89C74C8C-C1EF-43F5-B3AF-A1B5A499F7D9}" type="presParOf" srcId="{9B8E00A6-3B6D-436F-AAE5-50259ECE0C68}" destId="{87D1B849-1267-4F90-8E4E-52E54DC7A4D8}" srcOrd="10" destOrd="0" presId="urn:microsoft.com/office/officeart/2016/7/layout/VerticalHollowActionList"/>
    <dgm:cxn modelId="{83ABD65F-25D3-4E5F-8F45-C865C39650E4}" type="presParOf" srcId="{87D1B849-1267-4F90-8E4E-52E54DC7A4D8}" destId="{DE0C811B-0901-4B68-A44D-7F8F0E0F9D63}" srcOrd="0" destOrd="0" presId="urn:microsoft.com/office/officeart/2016/7/layout/VerticalHollowActionList"/>
    <dgm:cxn modelId="{32C505C9-EE11-4A29-B2F5-4C54D97D76D0}" type="presParOf" srcId="{87D1B849-1267-4F90-8E4E-52E54DC7A4D8}" destId="{152F4D2B-656F-46BC-A64C-A62461C24664}"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1B60DD-9C38-4078-BE6C-CC2924DCA3C5}">
      <dsp:nvSpPr>
        <dsp:cNvPr id="0" name=""/>
        <dsp:cNvSpPr/>
      </dsp:nvSpPr>
      <dsp:spPr>
        <a:xfrm>
          <a:off x="3667" y="1985401"/>
          <a:ext cx="1787296" cy="113493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A90283-8204-4A43-A90E-7E4C8BF13527}">
      <dsp:nvSpPr>
        <dsp:cNvPr id="0" name=""/>
        <dsp:cNvSpPr/>
      </dsp:nvSpPr>
      <dsp:spPr>
        <a:xfrm>
          <a:off x="202256" y="2174060"/>
          <a:ext cx="1787296" cy="113493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Arial"/>
              <a:cs typeface="Arial"/>
            </a:rPr>
            <a:t>Data Collection</a:t>
          </a:r>
        </a:p>
      </dsp:txBody>
      <dsp:txXfrm>
        <a:off x="235497" y="2207301"/>
        <a:ext cx="1720814" cy="1068451"/>
      </dsp:txXfrm>
    </dsp:sp>
    <dsp:sp modelId="{570CB8D0-A4F8-45CB-8619-EBBC6C5055E8}">
      <dsp:nvSpPr>
        <dsp:cNvPr id="0" name=""/>
        <dsp:cNvSpPr/>
      </dsp:nvSpPr>
      <dsp:spPr>
        <a:xfrm>
          <a:off x="2188141" y="1985401"/>
          <a:ext cx="1787296" cy="113493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BA27D6-FAF7-4828-93F6-9FF412DF588F}">
      <dsp:nvSpPr>
        <dsp:cNvPr id="0" name=""/>
        <dsp:cNvSpPr/>
      </dsp:nvSpPr>
      <dsp:spPr>
        <a:xfrm>
          <a:off x="2386729" y="2174060"/>
          <a:ext cx="1787296" cy="113493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Arial"/>
              <a:cs typeface="Arial"/>
            </a:rPr>
            <a:t> Data Preprocessing</a:t>
          </a:r>
          <a:endParaRPr lang="en-US" sz="1700" b="1" kern="1200" dirty="0">
            <a:latin typeface="Arial"/>
            <a:ea typeface="Calibri Light" panose="020F0302020204030204"/>
            <a:cs typeface="Arial"/>
          </a:endParaRPr>
        </a:p>
      </dsp:txBody>
      <dsp:txXfrm>
        <a:off x="2419970" y="2207301"/>
        <a:ext cx="1720814" cy="1068451"/>
      </dsp:txXfrm>
    </dsp:sp>
    <dsp:sp modelId="{95FC6607-84C1-4163-B964-0FD1C8730907}">
      <dsp:nvSpPr>
        <dsp:cNvPr id="0" name=""/>
        <dsp:cNvSpPr/>
      </dsp:nvSpPr>
      <dsp:spPr>
        <a:xfrm>
          <a:off x="4372614" y="1985401"/>
          <a:ext cx="1787296" cy="113493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BC8ADC-51F0-49A5-8B2A-0D048A96D5F3}">
      <dsp:nvSpPr>
        <dsp:cNvPr id="0" name=""/>
        <dsp:cNvSpPr/>
      </dsp:nvSpPr>
      <dsp:spPr>
        <a:xfrm>
          <a:off x="4571203" y="2174060"/>
          <a:ext cx="1787296" cy="113493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Arial"/>
              <a:cs typeface="Arial"/>
            </a:rPr>
            <a:t>Feature Engineering</a:t>
          </a:r>
        </a:p>
      </dsp:txBody>
      <dsp:txXfrm>
        <a:off x="4604444" y="2207301"/>
        <a:ext cx="1720814" cy="1068451"/>
      </dsp:txXfrm>
    </dsp:sp>
    <dsp:sp modelId="{B8FBCF6E-6FDC-4527-AA3E-2E8658BFC80B}">
      <dsp:nvSpPr>
        <dsp:cNvPr id="0" name=""/>
        <dsp:cNvSpPr/>
      </dsp:nvSpPr>
      <dsp:spPr>
        <a:xfrm>
          <a:off x="6557088" y="1985401"/>
          <a:ext cx="1787296" cy="113493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EC6A27-0880-4DCD-9141-6DF05C0F8301}">
      <dsp:nvSpPr>
        <dsp:cNvPr id="0" name=""/>
        <dsp:cNvSpPr/>
      </dsp:nvSpPr>
      <dsp:spPr>
        <a:xfrm>
          <a:off x="6755677" y="2174060"/>
          <a:ext cx="1787296" cy="113493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Arial"/>
              <a:cs typeface="Arial"/>
            </a:rPr>
            <a:t> Model Selection and Training</a:t>
          </a:r>
          <a:endParaRPr lang="en-US" sz="1700" b="1" kern="1200" dirty="0"/>
        </a:p>
      </dsp:txBody>
      <dsp:txXfrm>
        <a:off x="6788918" y="2207301"/>
        <a:ext cx="1720814" cy="1068451"/>
      </dsp:txXfrm>
    </dsp:sp>
    <dsp:sp modelId="{D8ABC9E2-1C2E-46A6-8D8A-49174F053151}">
      <dsp:nvSpPr>
        <dsp:cNvPr id="0" name=""/>
        <dsp:cNvSpPr/>
      </dsp:nvSpPr>
      <dsp:spPr>
        <a:xfrm>
          <a:off x="8741562" y="1985401"/>
          <a:ext cx="1787296" cy="113493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3C36B3-D56D-44B5-B024-F737F43BE984}">
      <dsp:nvSpPr>
        <dsp:cNvPr id="0" name=""/>
        <dsp:cNvSpPr/>
      </dsp:nvSpPr>
      <dsp:spPr>
        <a:xfrm>
          <a:off x="8940150" y="2174060"/>
          <a:ext cx="1787296" cy="113493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dirty="0">
              <a:latin typeface="Arial"/>
              <a:cs typeface="Arial"/>
            </a:rPr>
            <a:t>Model Evaluation</a:t>
          </a:r>
        </a:p>
      </dsp:txBody>
      <dsp:txXfrm>
        <a:off x="8973391" y="2207301"/>
        <a:ext cx="1720814" cy="10684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4F1145-3DE3-4232-A65D-12478D3315B4}">
      <dsp:nvSpPr>
        <dsp:cNvPr id="0" name=""/>
        <dsp:cNvSpPr/>
      </dsp:nvSpPr>
      <dsp:spPr>
        <a:xfrm>
          <a:off x="2103120" y="430"/>
          <a:ext cx="8412480" cy="55942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142094" rIns="163225" bIns="142094" numCol="1" spcCol="1270" anchor="ctr" anchorCtr="0">
          <a:noAutofit/>
        </a:bodyPr>
        <a:lstStyle/>
        <a:p>
          <a:pPr marL="0" lvl="0" indent="0" algn="l" defTabSz="844550">
            <a:lnSpc>
              <a:spcPct val="90000"/>
            </a:lnSpc>
            <a:spcBef>
              <a:spcPct val="0"/>
            </a:spcBef>
            <a:spcAft>
              <a:spcPct val="35000"/>
            </a:spcAft>
            <a:buNone/>
          </a:pPr>
          <a:r>
            <a:rPr lang="en-US" sz="1900" kern="1200" dirty="0"/>
            <a:t> DoS (Denial of Service) </a:t>
          </a:r>
        </a:p>
      </dsp:txBody>
      <dsp:txXfrm>
        <a:off x="2103120" y="430"/>
        <a:ext cx="8412480" cy="559425"/>
      </dsp:txXfrm>
    </dsp:sp>
    <dsp:sp modelId="{98EEE3E7-5076-4F3B-8C0A-A0E8ABF743EB}">
      <dsp:nvSpPr>
        <dsp:cNvPr id="0" name=""/>
        <dsp:cNvSpPr/>
      </dsp:nvSpPr>
      <dsp:spPr>
        <a:xfrm>
          <a:off x="0" y="430"/>
          <a:ext cx="2103120" cy="559425"/>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55259" rIns="111290" bIns="55259" numCol="1" spcCol="1270" anchor="ctr" anchorCtr="0">
          <a:noAutofit/>
        </a:bodyPr>
        <a:lstStyle/>
        <a:p>
          <a:pPr marL="0" lvl="0" indent="0" algn="ctr" defTabSz="1066800" rtl="0">
            <a:lnSpc>
              <a:spcPct val="90000"/>
            </a:lnSpc>
            <a:spcBef>
              <a:spcPct val="0"/>
            </a:spcBef>
            <a:spcAft>
              <a:spcPct val="35000"/>
            </a:spcAft>
            <a:buNone/>
          </a:pPr>
          <a:r>
            <a:rPr lang="en-US" sz="2400" kern="1200" dirty="0"/>
            <a:t>Class</a:t>
          </a:r>
          <a:r>
            <a:rPr lang="en-US" sz="2400" kern="1200" dirty="0">
              <a:latin typeface="Calibri Light" panose="020F0302020204030204"/>
            </a:rPr>
            <a:t> 0</a:t>
          </a:r>
          <a:endParaRPr lang="en-US" sz="2400" kern="1200" dirty="0"/>
        </a:p>
      </dsp:txBody>
      <dsp:txXfrm>
        <a:off x="0" y="430"/>
        <a:ext cx="2103120" cy="559425"/>
      </dsp:txXfrm>
    </dsp:sp>
    <dsp:sp modelId="{DE588C19-EEFF-459D-A523-64B9AD685C62}">
      <dsp:nvSpPr>
        <dsp:cNvPr id="0" name=""/>
        <dsp:cNvSpPr/>
      </dsp:nvSpPr>
      <dsp:spPr>
        <a:xfrm>
          <a:off x="2103120" y="593421"/>
          <a:ext cx="8412480" cy="55942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142094" rIns="163225" bIns="142094" numCol="1" spcCol="1270" anchor="ctr" anchorCtr="0">
          <a:noAutofit/>
        </a:bodyPr>
        <a:lstStyle/>
        <a:p>
          <a:pPr marL="0" lvl="0" indent="0" algn="l" defTabSz="844550">
            <a:lnSpc>
              <a:spcPct val="90000"/>
            </a:lnSpc>
            <a:spcBef>
              <a:spcPct val="0"/>
            </a:spcBef>
            <a:spcAft>
              <a:spcPct val="35000"/>
            </a:spcAft>
            <a:buNone/>
          </a:pPr>
          <a:r>
            <a:rPr lang="en-US" sz="1900" kern="1200" dirty="0"/>
            <a:t>Exploits</a:t>
          </a:r>
        </a:p>
      </dsp:txBody>
      <dsp:txXfrm>
        <a:off x="2103120" y="593421"/>
        <a:ext cx="8412480" cy="559425"/>
      </dsp:txXfrm>
    </dsp:sp>
    <dsp:sp modelId="{9CA15EFD-0A83-462D-9467-E7E4B4CDD6BD}">
      <dsp:nvSpPr>
        <dsp:cNvPr id="0" name=""/>
        <dsp:cNvSpPr/>
      </dsp:nvSpPr>
      <dsp:spPr>
        <a:xfrm>
          <a:off x="0" y="593421"/>
          <a:ext cx="2103120" cy="559425"/>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55259" rIns="111290" bIns="55259" numCol="1" spcCol="1270" anchor="ctr" anchorCtr="0">
          <a:noAutofit/>
        </a:bodyPr>
        <a:lstStyle/>
        <a:p>
          <a:pPr marL="0" lvl="0" indent="0" algn="ctr" defTabSz="1066800" rtl="0">
            <a:lnSpc>
              <a:spcPct val="90000"/>
            </a:lnSpc>
            <a:spcBef>
              <a:spcPct val="0"/>
            </a:spcBef>
            <a:spcAft>
              <a:spcPct val="35000"/>
            </a:spcAft>
            <a:buNone/>
          </a:pPr>
          <a:r>
            <a:rPr lang="en-US" sz="2400" kern="1200" dirty="0"/>
            <a:t>Class</a:t>
          </a:r>
          <a:r>
            <a:rPr lang="en-US" sz="2400" kern="1200" dirty="0">
              <a:latin typeface="Calibri Light" panose="020F0302020204030204"/>
            </a:rPr>
            <a:t> 1</a:t>
          </a:r>
          <a:endParaRPr lang="en-US" sz="2400" kern="1200" dirty="0"/>
        </a:p>
      </dsp:txBody>
      <dsp:txXfrm>
        <a:off x="0" y="593421"/>
        <a:ext cx="2103120" cy="559425"/>
      </dsp:txXfrm>
    </dsp:sp>
    <dsp:sp modelId="{95FDE765-2B6E-4CA1-A942-D5C3F8CB3838}">
      <dsp:nvSpPr>
        <dsp:cNvPr id="0" name=""/>
        <dsp:cNvSpPr/>
      </dsp:nvSpPr>
      <dsp:spPr>
        <a:xfrm>
          <a:off x="2103120" y="1186413"/>
          <a:ext cx="8412480" cy="55942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142094" rIns="163225" bIns="142094" numCol="1" spcCol="1270" anchor="ctr" anchorCtr="0">
          <a:noAutofit/>
        </a:bodyPr>
        <a:lstStyle/>
        <a:p>
          <a:pPr marL="0" lvl="0" indent="0" algn="l" defTabSz="844550">
            <a:lnSpc>
              <a:spcPct val="90000"/>
            </a:lnSpc>
            <a:spcBef>
              <a:spcPct val="0"/>
            </a:spcBef>
            <a:spcAft>
              <a:spcPct val="35000"/>
            </a:spcAft>
            <a:buNone/>
          </a:pPr>
          <a:r>
            <a:rPr lang="en-US" sz="1900" kern="1200" dirty="0"/>
            <a:t>Fuzzers</a:t>
          </a:r>
        </a:p>
      </dsp:txBody>
      <dsp:txXfrm>
        <a:off x="2103120" y="1186413"/>
        <a:ext cx="8412480" cy="559425"/>
      </dsp:txXfrm>
    </dsp:sp>
    <dsp:sp modelId="{4B8788AC-655F-49ED-916F-C77EDE42A428}">
      <dsp:nvSpPr>
        <dsp:cNvPr id="0" name=""/>
        <dsp:cNvSpPr/>
      </dsp:nvSpPr>
      <dsp:spPr>
        <a:xfrm>
          <a:off x="0" y="1186413"/>
          <a:ext cx="2103120" cy="559425"/>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55259" rIns="111290" bIns="55259" numCol="1" spcCol="1270" anchor="ctr" anchorCtr="0">
          <a:noAutofit/>
        </a:bodyPr>
        <a:lstStyle/>
        <a:p>
          <a:pPr marL="0" lvl="0" indent="0" algn="ctr" defTabSz="1066800" rtl="0">
            <a:lnSpc>
              <a:spcPct val="90000"/>
            </a:lnSpc>
            <a:spcBef>
              <a:spcPct val="0"/>
            </a:spcBef>
            <a:spcAft>
              <a:spcPct val="35000"/>
            </a:spcAft>
            <a:buNone/>
          </a:pPr>
          <a:r>
            <a:rPr lang="en-US" sz="2400" kern="1200" dirty="0"/>
            <a:t>Class</a:t>
          </a:r>
          <a:r>
            <a:rPr lang="en-US" sz="2400" kern="1200" dirty="0">
              <a:latin typeface="Calibri Light" panose="020F0302020204030204"/>
            </a:rPr>
            <a:t> 2</a:t>
          </a:r>
          <a:endParaRPr lang="en-US" sz="2400" kern="1200" dirty="0"/>
        </a:p>
      </dsp:txBody>
      <dsp:txXfrm>
        <a:off x="0" y="1186413"/>
        <a:ext cx="2103120" cy="559425"/>
      </dsp:txXfrm>
    </dsp:sp>
    <dsp:sp modelId="{2A6AD3C5-D2DE-488B-AEFE-D51B2C2FCCA0}">
      <dsp:nvSpPr>
        <dsp:cNvPr id="0" name=""/>
        <dsp:cNvSpPr/>
      </dsp:nvSpPr>
      <dsp:spPr>
        <a:xfrm>
          <a:off x="2103120" y="1779404"/>
          <a:ext cx="8412480" cy="55942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142094" rIns="163225" bIns="142094" numCol="1" spcCol="1270" anchor="ctr" anchorCtr="0">
          <a:noAutofit/>
        </a:bodyPr>
        <a:lstStyle/>
        <a:p>
          <a:pPr marL="0" lvl="0" indent="0" algn="l" defTabSz="844550">
            <a:lnSpc>
              <a:spcPct val="90000"/>
            </a:lnSpc>
            <a:spcBef>
              <a:spcPct val="0"/>
            </a:spcBef>
            <a:spcAft>
              <a:spcPct val="35000"/>
            </a:spcAft>
            <a:buNone/>
          </a:pPr>
          <a:r>
            <a:rPr lang="en-US" sz="1900" kern="1200" dirty="0"/>
            <a:t> Generic</a:t>
          </a:r>
        </a:p>
      </dsp:txBody>
      <dsp:txXfrm>
        <a:off x="2103120" y="1779404"/>
        <a:ext cx="8412480" cy="559425"/>
      </dsp:txXfrm>
    </dsp:sp>
    <dsp:sp modelId="{A30CA921-FE11-4981-B6FD-FB71266B8905}">
      <dsp:nvSpPr>
        <dsp:cNvPr id="0" name=""/>
        <dsp:cNvSpPr/>
      </dsp:nvSpPr>
      <dsp:spPr>
        <a:xfrm>
          <a:off x="0" y="1779404"/>
          <a:ext cx="2103120" cy="559425"/>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55259" rIns="111290" bIns="55259" numCol="1" spcCol="1270" anchor="ctr" anchorCtr="0">
          <a:noAutofit/>
        </a:bodyPr>
        <a:lstStyle/>
        <a:p>
          <a:pPr marL="0" lvl="0" indent="0" algn="ctr" defTabSz="1066800" rtl="0">
            <a:lnSpc>
              <a:spcPct val="90000"/>
            </a:lnSpc>
            <a:spcBef>
              <a:spcPct val="0"/>
            </a:spcBef>
            <a:spcAft>
              <a:spcPct val="35000"/>
            </a:spcAft>
            <a:buNone/>
          </a:pPr>
          <a:r>
            <a:rPr lang="en-US" sz="2400" kern="1200" dirty="0"/>
            <a:t>Class</a:t>
          </a:r>
          <a:r>
            <a:rPr lang="en-US" sz="2400" kern="1200" dirty="0">
              <a:latin typeface="Calibri Light" panose="020F0302020204030204"/>
            </a:rPr>
            <a:t> 3</a:t>
          </a:r>
          <a:endParaRPr lang="en-US" sz="2400" kern="1200" dirty="0"/>
        </a:p>
      </dsp:txBody>
      <dsp:txXfrm>
        <a:off x="0" y="1779404"/>
        <a:ext cx="2103120" cy="559425"/>
      </dsp:txXfrm>
    </dsp:sp>
    <dsp:sp modelId="{C950F3B2-D02E-4661-85DF-E7CE3432A1B8}">
      <dsp:nvSpPr>
        <dsp:cNvPr id="0" name=""/>
        <dsp:cNvSpPr/>
      </dsp:nvSpPr>
      <dsp:spPr>
        <a:xfrm>
          <a:off x="2103120" y="2372396"/>
          <a:ext cx="8412480" cy="55942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142094" rIns="163225" bIns="142094" numCol="1" spcCol="1270" anchor="ctr" anchorCtr="0">
          <a:noAutofit/>
        </a:bodyPr>
        <a:lstStyle/>
        <a:p>
          <a:pPr marL="0" lvl="0" indent="0" algn="l" defTabSz="844550">
            <a:lnSpc>
              <a:spcPct val="90000"/>
            </a:lnSpc>
            <a:spcBef>
              <a:spcPct val="0"/>
            </a:spcBef>
            <a:spcAft>
              <a:spcPct val="35000"/>
            </a:spcAft>
            <a:buNone/>
          </a:pPr>
          <a:r>
            <a:rPr lang="en-US" sz="1900" kern="1200" dirty="0"/>
            <a:t>  Normal</a:t>
          </a:r>
        </a:p>
      </dsp:txBody>
      <dsp:txXfrm>
        <a:off x="2103120" y="2372396"/>
        <a:ext cx="8412480" cy="559425"/>
      </dsp:txXfrm>
    </dsp:sp>
    <dsp:sp modelId="{B0E91D22-7987-4774-9BE0-4E5E44F3472C}">
      <dsp:nvSpPr>
        <dsp:cNvPr id="0" name=""/>
        <dsp:cNvSpPr/>
      </dsp:nvSpPr>
      <dsp:spPr>
        <a:xfrm>
          <a:off x="0" y="2372396"/>
          <a:ext cx="2103120" cy="559425"/>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55259" rIns="111290" bIns="55259" numCol="1" spcCol="1270" anchor="ctr" anchorCtr="0">
          <a:noAutofit/>
        </a:bodyPr>
        <a:lstStyle/>
        <a:p>
          <a:pPr marL="0" lvl="0" indent="0" algn="ctr" defTabSz="1066800" rtl="0">
            <a:lnSpc>
              <a:spcPct val="90000"/>
            </a:lnSpc>
            <a:spcBef>
              <a:spcPct val="0"/>
            </a:spcBef>
            <a:spcAft>
              <a:spcPct val="35000"/>
            </a:spcAft>
            <a:buNone/>
          </a:pPr>
          <a:r>
            <a:rPr lang="en-US" sz="2400" kern="1200" dirty="0"/>
            <a:t>Class</a:t>
          </a:r>
          <a:r>
            <a:rPr lang="en-US" sz="2400" kern="1200" dirty="0">
              <a:latin typeface="Calibri Light" panose="020F0302020204030204"/>
            </a:rPr>
            <a:t> 4</a:t>
          </a:r>
          <a:endParaRPr lang="en-US" sz="2400" kern="1200" dirty="0"/>
        </a:p>
      </dsp:txBody>
      <dsp:txXfrm>
        <a:off x="0" y="2372396"/>
        <a:ext cx="2103120" cy="559425"/>
      </dsp:txXfrm>
    </dsp:sp>
    <dsp:sp modelId="{152F4D2B-656F-46BC-A64C-A62461C24664}">
      <dsp:nvSpPr>
        <dsp:cNvPr id="0" name=""/>
        <dsp:cNvSpPr/>
      </dsp:nvSpPr>
      <dsp:spPr>
        <a:xfrm>
          <a:off x="2103120" y="2965387"/>
          <a:ext cx="8412480" cy="55942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142094" rIns="163225" bIns="142094" numCol="1" spcCol="1270" anchor="ctr" anchorCtr="0">
          <a:noAutofit/>
        </a:bodyPr>
        <a:lstStyle/>
        <a:p>
          <a:pPr marL="0" lvl="0" indent="0" algn="l" defTabSz="844550">
            <a:lnSpc>
              <a:spcPct val="90000"/>
            </a:lnSpc>
            <a:spcBef>
              <a:spcPct val="0"/>
            </a:spcBef>
            <a:spcAft>
              <a:spcPct val="35000"/>
            </a:spcAft>
            <a:buNone/>
          </a:pPr>
          <a:r>
            <a:rPr lang="en-US" sz="1900" kern="1200" dirty="0"/>
            <a:t> Reconnaissance</a:t>
          </a:r>
        </a:p>
      </dsp:txBody>
      <dsp:txXfrm>
        <a:off x="2103120" y="2965387"/>
        <a:ext cx="8412480" cy="559425"/>
      </dsp:txXfrm>
    </dsp:sp>
    <dsp:sp modelId="{DE0C811B-0901-4B68-A44D-7F8F0E0F9D63}">
      <dsp:nvSpPr>
        <dsp:cNvPr id="0" name=""/>
        <dsp:cNvSpPr/>
      </dsp:nvSpPr>
      <dsp:spPr>
        <a:xfrm>
          <a:off x="0" y="2965387"/>
          <a:ext cx="2103120" cy="559425"/>
        </a:xfrm>
        <a:prstGeom prst="rect">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55259" rIns="111290" bIns="55259" numCol="1" spcCol="1270" anchor="ctr" anchorCtr="0">
          <a:noAutofit/>
        </a:bodyPr>
        <a:lstStyle/>
        <a:p>
          <a:pPr marL="0" lvl="0" indent="0" algn="ctr" defTabSz="1066800" rtl="0">
            <a:lnSpc>
              <a:spcPct val="90000"/>
            </a:lnSpc>
            <a:spcBef>
              <a:spcPct val="0"/>
            </a:spcBef>
            <a:spcAft>
              <a:spcPct val="35000"/>
            </a:spcAft>
            <a:buNone/>
          </a:pPr>
          <a:r>
            <a:rPr lang="en-US" sz="2400" kern="1200" dirty="0"/>
            <a:t>Class</a:t>
          </a:r>
          <a:r>
            <a:rPr lang="en-US" sz="2400" kern="1200" dirty="0">
              <a:latin typeface="Calibri Light" panose="020F0302020204030204"/>
            </a:rPr>
            <a:t> 5</a:t>
          </a:r>
          <a:endParaRPr lang="en-US" sz="2400" kern="1200" dirty="0"/>
        </a:p>
      </dsp:txBody>
      <dsp:txXfrm>
        <a:off x="0" y="2965387"/>
        <a:ext cx="2103120" cy="5594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21979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14357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64986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13619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05874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71449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34671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79146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5039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48453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4287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4/29/24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5066097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132889348@N07/21367191096"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 map of the world&#10;&#10;Description automatically generated">
            <a:extLst>
              <a:ext uri="{FF2B5EF4-FFF2-40B4-BE49-F238E27FC236}">
                <a16:creationId xmlns:a16="http://schemas.microsoft.com/office/drawing/2014/main" id="{BCA96BA2-40F5-0818-318D-D077A4B9547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a:stretch/>
        </p:blipFill>
        <p:spPr>
          <a:xfrm>
            <a:off x="20" y="3054"/>
            <a:ext cx="12191980" cy="6851892"/>
          </a:xfrm>
          <a:prstGeom prst="rect">
            <a:avLst/>
          </a:prstGeom>
        </p:spPr>
      </p:pic>
      <p:sp>
        <p:nvSpPr>
          <p:cNvPr id="2" name="Title 1"/>
          <p:cNvSpPr>
            <a:spLocks noGrp="1"/>
          </p:cNvSpPr>
          <p:nvPr>
            <p:ph type="ctrTitle"/>
          </p:nvPr>
        </p:nvSpPr>
        <p:spPr>
          <a:xfrm>
            <a:off x="940037" y="1378736"/>
            <a:ext cx="10816255" cy="3201994"/>
          </a:xfrm>
        </p:spPr>
        <p:txBody>
          <a:bodyPr>
            <a:normAutofit/>
          </a:bodyPr>
          <a:lstStyle/>
          <a:p>
            <a:r>
              <a:rPr lang="en-US" b="1" dirty="0">
                <a:solidFill>
                  <a:srgbClr val="FFFFFF"/>
                </a:solidFill>
                <a:latin typeface="Arial"/>
                <a:ea typeface="+mj-lt"/>
                <a:cs typeface="+mj-lt"/>
              </a:rPr>
              <a:t>Network Intrusion Detection System</a:t>
            </a:r>
            <a:endParaRPr lang="en-US" dirty="0">
              <a:latin typeface="Arial"/>
              <a:cs typeface="Arial"/>
            </a:endParaRPr>
          </a:p>
          <a:p>
            <a:endParaRPr lang="en-US" dirty="0">
              <a:solidFill>
                <a:srgbClr val="FFFFFF"/>
              </a:solidFill>
            </a:endParaRPr>
          </a:p>
        </p:txBody>
      </p:sp>
      <p:sp>
        <p:nvSpPr>
          <p:cNvPr id="3" name="Subtitle 2"/>
          <p:cNvSpPr>
            <a:spLocks noGrp="1"/>
          </p:cNvSpPr>
          <p:nvPr>
            <p:ph type="subTitle" idx="1"/>
          </p:nvPr>
        </p:nvSpPr>
        <p:spPr>
          <a:xfrm>
            <a:off x="9022934" y="4579572"/>
            <a:ext cx="4856860" cy="1098395"/>
          </a:xfrm>
        </p:spPr>
        <p:txBody>
          <a:bodyPr vert="horz" lIns="91440" tIns="45720" rIns="91440" bIns="45720" rtlCol="0" anchor="t">
            <a:normAutofit fontScale="62500" lnSpcReduction="20000"/>
          </a:bodyPr>
          <a:lstStyle/>
          <a:p>
            <a:pPr algn="l"/>
            <a:r>
              <a:rPr lang="en-US" sz="1800" dirty="0">
                <a:solidFill>
                  <a:srgbClr val="FFFFFF"/>
                </a:solidFill>
                <a:ea typeface="+mn-lt"/>
                <a:cs typeface="+mn-lt"/>
              </a:rPr>
              <a:t>Team – 4 :</a:t>
            </a:r>
            <a:endParaRPr lang="en-US" sz="1800" dirty="0"/>
          </a:p>
          <a:p>
            <a:pPr algn="l"/>
            <a:r>
              <a:rPr lang="en-US" b="1" dirty="0">
                <a:solidFill>
                  <a:srgbClr val="FFFFFF"/>
                </a:solidFill>
                <a:ea typeface="+mn-lt"/>
                <a:cs typeface="+mn-lt"/>
              </a:rPr>
              <a:t>Koushik Gadeela</a:t>
            </a:r>
            <a:endParaRPr lang="en-US" dirty="0"/>
          </a:p>
          <a:p>
            <a:pPr algn="l"/>
            <a:r>
              <a:rPr lang="en-US" b="1" dirty="0">
                <a:solidFill>
                  <a:srgbClr val="FFFFFF"/>
                </a:solidFill>
                <a:ea typeface="+mn-lt"/>
                <a:cs typeface="+mn-lt"/>
              </a:rPr>
              <a:t>Ramteja Ponnaganti</a:t>
            </a:r>
            <a:endParaRPr lang="en-US" dirty="0"/>
          </a:p>
          <a:p>
            <a:pPr algn="l"/>
            <a:r>
              <a:rPr lang="en-US" b="1" dirty="0">
                <a:solidFill>
                  <a:srgbClr val="FFFFFF"/>
                </a:solidFill>
                <a:ea typeface="+mn-lt"/>
                <a:cs typeface="+mn-lt"/>
              </a:rPr>
              <a:t>Vinay Varma Aketi</a:t>
            </a:r>
            <a:endParaRPr lang="en-US" dirty="0"/>
          </a:p>
          <a:p>
            <a:endParaRPr lang="en-US" dirty="0">
              <a:solidFill>
                <a:srgbClr val="FFFFFF"/>
              </a:solidFill>
            </a:endParaRPr>
          </a:p>
        </p:txBody>
      </p:sp>
      <p:sp>
        <p:nvSpPr>
          <p:cNvPr id="6" name="TextBox 5">
            <a:extLst>
              <a:ext uri="{FF2B5EF4-FFF2-40B4-BE49-F238E27FC236}">
                <a16:creationId xmlns:a16="http://schemas.microsoft.com/office/drawing/2014/main" id="{7DA9E966-5B9E-4005-9CBC-9BB4F28BD999}"/>
              </a:ext>
            </a:extLst>
          </p:cNvPr>
          <p:cNvSpPr txBox="1"/>
          <p:nvPr/>
        </p:nvSpPr>
        <p:spPr>
          <a:xfrm>
            <a:off x="5106541" y="3944656"/>
            <a:ext cx="7263497" cy="246221"/>
          </a:xfrm>
          <a:prstGeom prst="rect">
            <a:avLst/>
          </a:prstGeom>
          <a:noFill/>
        </p:spPr>
        <p:txBody>
          <a:bodyPr wrap="square" lIns="91440" tIns="45720" rIns="91440" bIns="45720" anchor="t">
            <a:spAutoFit/>
          </a:bodyPr>
          <a:lstStyle/>
          <a:p>
            <a:pPr>
              <a:spcAft>
                <a:spcPts val="600"/>
              </a:spcAft>
            </a:pPr>
            <a:r>
              <a:rPr lang="en-US" sz="1000" b="1" dirty="0">
                <a:latin typeface="Arial"/>
                <a:ea typeface="Inter var"/>
                <a:cs typeface="Inter var"/>
              </a:rPr>
              <a:t>DATA 606 Capstone in Data Science</a:t>
            </a:r>
            <a:endParaRPr lang="en-US" sz="1000" dirty="0">
              <a:solidFill>
                <a:srgbClr val="FFFFFF"/>
              </a:solidFill>
              <a:latin typeface="Arial"/>
              <a:cs typeface="Arial"/>
            </a:endParaRPr>
          </a:p>
        </p:txBody>
      </p:sp>
      <p:sp>
        <p:nvSpPr>
          <p:cNvPr id="4" name="TextBox 3">
            <a:extLst>
              <a:ext uri="{FF2B5EF4-FFF2-40B4-BE49-F238E27FC236}">
                <a16:creationId xmlns:a16="http://schemas.microsoft.com/office/drawing/2014/main" id="{AA34038D-6CDD-11DB-3703-EA135F35E66F}"/>
              </a:ext>
            </a:extLst>
          </p:cNvPr>
          <p:cNvSpPr txBox="1"/>
          <p:nvPr/>
        </p:nvSpPr>
        <p:spPr>
          <a:xfrm>
            <a:off x="0" y="6854825"/>
            <a:ext cx="12192000" cy="317500"/>
          </a:xfrm>
          <a:prstGeom prst="rect">
            <a:avLst/>
          </a:prstGeom>
        </p:spPr>
        <p:txBody>
          <a:bodyPr>
            <a:normAutofit fontScale="92500" lnSpcReduction="20000"/>
          </a:bodyPr>
          <a:lstStyle/>
          <a:p>
            <a:r>
              <a:rPr lang="en-US">
                <a:hlinkClick r:id="rId3"/>
              </a:rPr>
              <a:t>This Photo</a:t>
            </a:r>
            <a:r>
              <a:rPr lang="en-US"/>
              <a:t> by Unknown author is licensed under </a:t>
            </a:r>
            <a:r>
              <a:rPr lang="en-US">
                <a:hlinkClick r:id="rId4"/>
              </a:rPr>
              <a:t>CC BY-SA</a:t>
            </a:r>
            <a:r>
              <a:rPr lang="en-US"/>
              <a:t>.</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F51C-8D04-09AC-52FE-BEE75945A97B}"/>
              </a:ext>
            </a:extLst>
          </p:cNvPr>
          <p:cNvSpPr>
            <a:spLocks noGrp="1"/>
          </p:cNvSpPr>
          <p:nvPr>
            <p:ph type="title"/>
          </p:nvPr>
        </p:nvSpPr>
        <p:spPr/>
        <p:txBody>
          <a:bodyPr/>
          <a:lstStyle/>
          <a:p>
            <a:endParaRPr lang="en-US"/>
          </a:p>
        </p:txBody>
      </p:sp>
      <p:graphicFrame>
        <p:nvGraphicFramePr>
          <p:cNvPr id="6" name="Content Placeholder 2">
            <a:extLst>
              <a:ext uri="{FF2B5EF4-FFF2-40B4-BE49-F238E27FC236}">
                <a16:creationId xmlns:a16="http://schemas.microsoft.com/office/drawing/2014/main" id="{41B28141-51FA-9BE7-B550-3C0AFF0DD4C6}"/>
              </a:ext>
            </a:extLst>
          </p:cNvPr>
          <p:cNvGraphicFramePr>
            <a:graphicFrameLocks noGrp="1"/>
          </p:cNvGraphicFramePr>
          <p:nvPr>
            <p:ph idx="1"/>
            <p:extLst>
              <p:ext uri="{D42A27DB-BD31-4B8C-83A1-F6EECF244321}">
                <p14:modId xmlns:p14="http://schemas.microsoft.com/office/powerpoint/2010/main" val="2957390162"/>
              </p:ext>
            </p:extLst>
          </p:nvPr>
        </p:nvGraphicFramePr>
        <p:xfrm>
          <a:off x="838200" y="2039270"/>
          <a:ext cx="10515600" cy="35252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BECDBAAB-4DC0-BB15-446F-D1C0D9121675}"/>
              </a:ext>
            </a:extLst>
          </p:cNvPr>
          <p:cNvSpPr/>
          <p:nvPr/>
        </p:nvSpPr>
        <p:spPr>
          <a:xfrm>
            <a:off x="-1" y="0"/>
            <a:ext cx="12192000" cy="1737644"/>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4000" dirty="0">
              <a:solidFill>
                <a:schemeClr val="bg1"/>
              </a:solidFill>
              <a:latin typeface="Arial"/>
              <a:ea typeface="+mn-lt"/>
              <a:cs typeface="+mn-lt"/>
            </a:endParaRPr>
          </a:p>
          <a:p>
            <a:pPr algn="ctr"/>
            <a:r>
              <a:rPr lang="en-US" sz="4000" dirty="0">
                <a:solidFill>
                  <a:schemeClr val="bg1"/>
                </a:solidFill>
                <a:latin typeface="Arial"/>
                <a:ea typeface="+mn-lt"/>
                <a:cs typeface="+mn-lt"/>
              </a:rPr>
              <a:t>Class mapping</a:t>
            </a:r>
            <a:endParaRPr lang="en-US" dirty="0">
              <a:solidFill>
                <a:schemeClr val="bg1"/>
              </a:solidFill>
            </a:endParaRPr>
          </a:p>
          <a:p>
            <a:pPr algn="ctr"/>
            <a:endParaRPr lang="en-US" sz="4000" dirty="0">
              <a:solidFill>
                <a:schemeClr val="bg1"/>
              </a:solidFill>
              <a:latin typeface="Arial"/>
              <a:cs typeface="Calibri"/>
            </a:endParaRPr>
          </a:p>
        </p:txBody>
      </p:sp>
    </p:spTree>
    <p:extLst>
      <p:ext uri="{BB962C8B-B14F-4D97-AF65-F5344CB8AC3E}">
        <p14:creationId xmlns:p14="http://schemas.microsoft.com/office/powerpoint/2010/main" val="94910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F51C-8D04-09AC-52FE-BEE75945A9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B3E0BC-19D4-F125-2869-8A01A98ED2EE}"/>
              </a:ext>
            </a:extLst>
          </p:cNvPr>
          <p:cNvSpPr>
            <a:spLocks noGrp="1"/>
          </p:cNvSpPr>
          <p:nvPr>
            <p:ph idx="1"/>
          </p:nvPr>
        </p:nvSpPr>
        <p:spPr>
          <a:xfrm>
            <a:off x="838200" y="2651718"/>
            <a:ext cx="10515600" cy="2912796"/>
          </a:xfrm>
        </p:spPr>
        <p:txBody>
          <a:bodyPr vert="horz" lIns="91440" tIns="45720" rIns="91440" bIns="45720" rtlCol="0" anchor="t">
            <a:normAutofit/>
          </a:bodyPr>
          <a:lstStyle/>
          <a:p>
            <a:pPr marL="0" indent="0" algn="just">
              <a:buNone/>
            </a:pPr>
            <a:endParaRPr lang="en-US" sz="2000" dirty="0">
              <a:latin typeface="Arial"/>
              <a:cs typeface="Arial"/>
            </a:endParaRPr>
          </a:p>
          <a:p>
            <a:pPr marL="0" indent="0">
              <a:buNone/>
            </a:pPr>
            <a:endParaRPr lang="en-US" sz="2000" dirty="0">
              <a:latin typeface="Arial"/>
              <a:cs typeface="Calibri" panose="020F0502020204030204"/>
            </a:endParaRPr>
          </a:p>
        </p:txBody>
      </p:sp>
      <p:sp>
        <p:nvSpPr>
          <p:cNvPr id="4" name="Rectangle 3">
            <a:extLst>
              <a:ext uri="{FF2B5EF4-FFF2-40B4-BE49-F238E27FC236}">
                <a16:creationId xmlns:a16="http://schemas.microsoft.com/office/drawing/2014/main" id="{BECDBAAB-4DC0-BB15-446F-D1C0D9121675}"/>
              </a:ext>
            </a:extLst>
          </p:cNvPr>
          <p:cNvSpPr/>
          <p:nvPr/>
        </p:nvSpPr>
        <p:spPr>
          <a:xfrm>
            <a:off x="-1" y="0"/>
            <a:ext cx="12192000" cy="1737644"/>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4000" dirty="0">
              <a:solidFill>
                <a:schemeClr val="bg1"/>
              </a:solidFill>
              <a:latin typeface="Arial"/>
              <a:ea typeface="+mn-lt"/>
              <a:cs typeface="+mn-lt"/>
            </a:endParaRPr>
          </a:p>
          <a:p>
            <a:pPr algn="ctr"/>
            <a:endParaRPr lang="en-US">
              <a:solidFill>
                <a:schemeClr val="bg1"/>
              </a:solidFill>
              <a:ea typeface="+mn-lt"/>
              <a:cs typeface="+mn-lt"/>
            </a:endParaRPr>
          </a:p>
          <a:p>
            <a:pPr algn="ctr"/>
            <a:r>
              <a:rPr lang="en-US" sz="4000" dirty="0">
                <a:solidFill>
                  <a:schemeClr val="bg1"/>
                </a:solidFill>
                <a:ea typeface="+mn-lt"/>
                <a:cs typeface="+mn-lt"/>
              </a:rPr>
              <a:t>Exploratory Data Analysis</a:t>
            </a:r>
            <a:endParaRPr lang="en-US" dirty="0">
              <a:solidFill>
                <a:schemeClr val="bg1"/>
              </a:solidFill>
              <a:cs typeface="Calibri"/>
            </a:endParaRPr>
          </a:p>
          <a:p>
            <a:pPr algn="ctr"/>
            <a:endParaRPr lang="en-US" sz="4000">
              <a:solidFill>
                <a:schemeClr val="bg1"/>
              </a:solidFill>
              <a:latin typeface="Arial"/>
              <a:cs typeface="Arial"/>
            </a:endParaRPr>
          </a:p>
          <a:p>
            <a:pPr algn="ctr"/>
            <a:endParaRPr lang="en-US" sz="4000" dirty="0">
              <a:solidFill>
                <a:schemeClr val="bg1"/>
              </a:solidFill>
              <a:latin typeface="Arial"/>
              <a:cs typeface="Calibri"/>
            </a:endParaRPr>
          </a:p>
        </p:txBody>
      </p:sp>
      <p:sp>
        <p:nvSpPr>
          <p:cNvPr id="7" name="TextBox 6">
            <a:extLst>
              <a:ext uri="{FF2B5EF4-FFF2-40B4-BE49-F238E27FC236}">
                <a16:creationId xmlns:a16="http://schemas.microsoft.com/office/drawing/2014/main" id="{5954FA32-D978-605F-CE5D-4AF5A859E002}"/>
              </a:ext>
            </a:extLst>
          </p:cNvPr>
          <p:cNvSpPr txBox="1"/>
          <p:nvPr/>
        </p:nvSpPr>
        <p:spPr>
          <a:xfrm>
            <a:off x="838200" y="1901924"/>
            <a:ext cx="913830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This is distribution of attacks across Protocols</a:t>
            </a:r>
            <a:r>
              <a:rPr lang="en-US" sz="1400" dirty="0">
                <a:latin typeface="Arial"/>
                <a:cs typeface="Calibri"/>
              </a:rPr>
              <a:t>.</a:t>
            </a:r>
            <a:endParaRPr lang="en-US" sz="1400" dirty="0">
              <a:latin typeface="Arial"/>
            </a:endParaRPr>
          </a:p>
        </p:txBody>
      </p:sp>
      <p:pic>
        <p:nvPicPr>
          <p:cNvPr id="5" name="Picture 4">
            <a:extLst>
              <a:ext uri="{FF2B5EF4-FFF2-40B4-BE49-F238E27FC236}">
                <a16:creationId xmlns:a16="http://schemas.microsoft.com/office/drawing/2014/main" id="{3A6BAA95-6C20-E3E4-0FFD-25C16C2B7404}"/>
              </a:ext>
            </a:extLst>
          </p:cNvPr>
          <p:cNvPicPr>
            <a:picLocks noChangeAspect="1"/>
          </p:cNvPicPr>
          <p:nvPr/>
        </p:nvPicPr>
        <p:blipFill>
          <a:blip r:embed="rId2"/>
          <a:stretch>
            <a:fillRect/>
          </a:stretch>
        </p:blipFill>
        <p:spPr>
          <a:xfrm>
            <a:off x="683270" y="2561466"/>
            <a:ext cx="11018873" cy="4057048"/>
          </a:xfrm>
          <a:prstGeom prst="rect">
            <a:avLst/>
          </a:prstGeom>
        </p:spPr>
      </p:pic>
    </p:spTree>
    <p:extLst>
      <p:ext uri="{BB962C8B-B14F-4D97-AF65-F5344CB8AC3E}">
        <p14:creationId xmlns:p14="http://schemas.microsoft.com/office/powerpoint/2010/main" val="1716898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F51C-8D04-09AC-52FE-BEE75945A9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B3E0BC-19D4-F125-2869-8A01A98ED2EE}"/>
              </a:ext>
            </a:extLst>
          </p:cNvPr>
          <p:cNvSpPr>
            <a:spLocks noGrp="1"/>
          </p:cNvSpPr>
          <p:nvPr>
            <p:ph idx="1"/>
          </p:nvPr>
        </p:nvSpPr>
        <p:spPr>
          <a:xfrm>
            <a:off x="838200" y="2651718"/>
            <a:ext cx="10515600" cy="2912796"/>
          </a:xfrm>
        </p:spPr>
        <p:txBody>
          <a:bodyPr vert="horz" lIns="91440" tIns="45720" rIns="91440" bIns="45720" rtlCol="0" anchor="t">
            <a:normAutofit/>
          </a:bodyPr>
          <a:lstStyle/>
          <a:p>
            <a:pPr marL="0" indent="0" algn="just">
              <a:buNone/>
            </a:pPr>
            <a:endParaRPr lang="en-US" sz="2000" dirty="0">
              <a:latin typeface="Arial"/>
              <a:cs typeface="Arial"/>
            </a:endParaRPr>
          </a:p>
          <a:p>
            <a:pPr marL="0" indent="0">
              <a:buNone/>
            </a:pPr>
            <a:endParaRPr lang="en-US" sz="2000" dirty="0">
              <a:latin typeface="Arial"/>
              <a:cs typeface="Calibri" panose="020F0502020204030204"/>
            </a:endParaRPr>
          </a:p>
        </p:txBody>
      </p:sp>
      <p:sp>
        <p:nvSpPr>
          <p:cNvPr id="4" name="Rectangle 3">
            <a:extLst>
              <a:ext uri="{FF2B5EF4-FFF2-40B4-BE49-F238E27FC236}">
                <a16:creationId xmlns:a16="http://schemas.microsoft.com/office/drawing/2014/main" id="{BECDBAAB-4DC0-BB15-446F-D1C0D9121675}"/>
              </a:ext>
            </a:extLst>
          </p:cNvPr>
          <p:cNvSpPr/>
          <p:nvPr/>
        </p:nvSpPr>
        <p:spPr>
          <a:xfrm>
            <a:off x="-1" y="0"/>
            <a:ext cx="12192000" cy="1737644"/>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4000" dirty="0">
              <a:solidFill>
                <a:schemeClr val="bg1"/>
              </a:solidFill>
              <a:latin typeface="Arial"/>
              <a:ea typeface="+mn-lt"/>
              <a:cs typeface="+mn-lt"/>
            </a:endParaRPr>
          </a:p>
          <a:p>
            <a:pPr algn="ctr"/>
            <a:endParaRPr lang="en-US">
              <a:solidFill>
                <a:schemeClr val="bg1"/>
              </a:solidFill>
              <a:ea typeface="+mn-lt"/>
              <a:cs typeface="+mn-lt"/>
            </a:endParaRPr>
          </a:p>
          <a:p>
            <a:pPr algn="ctr"/>
            <a:r>
              <a:rPr lang="en-US" sz="4000" dirty="0">
                <a:solidFill>
                  <a:schemeClr val="bg1"/>
                </a:solidFill>
                <a:ea typeface="+mn-lt"/>
                <a:cs typeface="+mn-lt"/>
              </a:rPr>
              <a:t>Exploratory Data Analysis</a:t>
            </a:r>
            <a:endParaRPr lang="en-US" dirty="0">
              <a:solidFill>
                <a:schemeClr val="bg1"/>
              </a:solidFill>
              <a:cs typeface="Calibri"/>
            </a:endParaRPr>
          </a:p>
          <a:p>
            <a:pPr algn="ctr"/>
            <a:endParaRPr lang="en-US" sz="4000">
              <a:solidFill>
                <a:schemeClr val="bg1"/>
              </a:solidFill>
              <a:latin typeface="Arial"/>
              <a:cs typeface="Arial"/>
            </a:endParaRPr>
          </a:p>
          <a:p>
            <a:pPr algn="ctr"/>
            <a:endParaRPr lang="en-US" sz="4000" dirty="0">
              <a:solidFill>
                <a:schemeClr val="bg1"/>
              </a:solidFill>
              <a:latin typeface="Arial"/>
              <a:cs typeface="Calibri"/>
            </a:endParaRPr>
          </a:p>
        </p:txBody>
      </p:sp>
      <p:pic>
        <p:nvPicPr>
          <p:cNvPr id="6" name="Picture 5" descr="A graph of a number of attacks across states&#10;&#10;Description automatically generated">
            <a:extLst>
              <a:ext uri="{FF2B5EF4-FFF2-40B4-BE49-F238E27FC236}">
                <a16:creationId xmlns:a16="http://schemas.microsoft.com/office/drawing/2014/main" id="{6619B97E-48E4-5A94-14F9-E22A6D48B1A8}"/>
              </a:ext>
            </a:extLst>
          </p:cNvPr>
          <p:cNvPicPr>
            <a:picLocks noChangeAspect="1"/>
          </p:cNvPicPr>
          <p:nvPr/>
        </p:nvPicPr>
        <p:blipFill>
          <a:blip r:embed="rId2"/>
          <a:stretch>
            <a:fillRect/>
          </a:stretch>
        </p:blipFill>
        <p:spPr>
          <a:xfrm>
            <a:off x="1531122" y="2187211"/>
            <a:ext cx="9599775" cy="4014699"/>
          </a:xfrm>
          <a:prstGeom prst="rect">
            <a:avLst/>
          </a:prstGeom>
        </p:spPr>
      </p:pic>
      <p:sp>
        <p:nvSpPr>
          <p:cNvPr id="7" name="TextBox 6">
            <a:extLst>
              <a:ext uri="{FF2B5EF4-FFF2-40B4-BE49-F238E27FC236}">
                <a16:creationId xmlns:a16="http://schemas.microsoft.com/office/drawing/2014/main" id="{5954FA32-D978-605F-CE5D-4AF5A859E002}"/>
              </a:ext>
            </a:extLst>
          </p:cNvPr>
          <p:cNvSpPr txBox="1"/>
          <p:nvPr/>
        </p:nvSpPr>
        <p:spPr>
          <a:xfrm>
            <a:off x="868823" y="1894317"/>
            <a:ext cx="913830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Arial"/>
                <a:cs typeface="Calibri"/>
              </a:rPr>
              <a:t>Here, we are seeing the distribution of attacks across state which indicates the state of protocols.</a:t>
            </a:r>
            <a:endParaRPr lang="en-US" sz="1400" dirty="0">
              <a:latin typeface="Arial"/>
            </a:endParaRPr>
          </a:p>
        </p:txBody>
      </p:sp>
    </p:spTree>
    <p:extLst>
      <p:ext uri="{BB962C8B-B14F-4D97-AF65-F5344CB8AC3E}">
        <p14:creationId xmlns:p14="http://schemas.microsoft.com/office/powerpoint/2010/main" val="2224450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of data on a white background&#10;&#10;Description automatically generated">
            <a:extLst>
              <a:ext uri="{FF2B5EF4-FFF2-40B4-BE49-F238E27FC236}">
                <a16:creationId xmlns:a16="http://schemas.microsoft.com/office/drawing/2014/main" id="{38EA3D2D-9543-8335-E79E-2460B05D27B1}"/>
              </a:ext>
            </a:extLst>
          </p:cNvPr>
          <p:cNvPicPr>
            <a:picLocks noGrp="1" noChangeAspect="1"/>
          </p:cNvPicPr>
          <p:nvPr>
            <p:ph idx="1"/>
          </p:nvPr>
        </p:nvPicPr>
        <p:blipFill>
          <a:blip r:embed="rId2"/>
          <a:stretch>
            <a:fillRect/>
          </a:stretch>
        </p:blipFill>
        <p:spPr>
          <a:xfrm>
            <a:off x="1048990" y="1025141"/>
            <a:ext cx="9993960" cy="5151822"/>
          </a:xfrm>
        </p:spPr>
      </p:pic>
      <p:sp>
        <p:nvSpPr>
          <p:cNvPr id="5" name="TextBox 4">
            <a:extLst>
              <a:ext uri="{FF2B5EF4-FFF2-40B4-BE49-F238E27FC236}">
                <a16:creationId xmlns:a16="http://schemas.microsoft.com/office/drawing/2014/main" id="{6F8838FA-53BD-F110-B8D0-CBFE79456E53}"/>
              </a:ext>
            </a:extLst>
          </p:cNvPr>
          <p:cNvSpPr txBox="1"/>
          <p:nvPr/>
        </p:nvSpPr>
        <p:spPr>
          <a:xfrm>
            <a:off x="846667" y="407940"/>
            <a:ext cx="59759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This is distribution of attacks across Services.</a:t>
            </a:r>
            <a:endParaRPr lang="en-US" dirty="0"/>
          </a:p>
        </p:txBody>
      </p:sp>
    </p:spTree>
    <p:extLst>
      <p:ext uri="{BB962C8B-B14F-4D97-AF65-F5344CB8AC3E}">
        <p14:creationId xmlns:p14="http://schemas.microsoft.com/office/powerpoint/2010/main" val="259082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F51C-8D04-09AC-52FE-BEE75945A9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B3E0BC-19D4-F125-2869-8A01A98ED2EE}"/>
              </a:ext>
            </a:extLst>
          </p:cNvPr>
          <p:cNvSpPr>
            <a:spLocks noGrp="1"/>
          </p:cNvSpPr>
          <p:nvPr>
            <p:ph idx="1"/>
          </p:nvPr>
        </p:nvSpPr>
        <p:spPr>
          <a:xfrm>
            <a:off x="838200" y="1975176"/>
            <a:ext cx="10515600" cy="1118180"/>
          </a:xfrm>
        </p:spPr>
        <p:txBody>
          <a:bodyPr vert="horz" lIns="91440" tIns="45720" rIns="91440" bIns="45720" rtlCol="0" anchor="t">
            <a:normAutofit/>
          </a:bodyPr>
          <a:lstStyle/>
          <a:p>
            <a:pPr marL="0" indent="0" algn="just">
              <a:buNone/>
            </a:pPr>
            <a:r>
              <a:rPr lang="en-US" sz="1400" dirty="0">
                <a:latin typeface="Arial"/>
                <a:cs typeface="Arial"/>
              </a:rPr>
              <a:t>Our dataset contains 43 attributes which has dependent and independent variables. To get good accuracy, we need to remove unnecessary attributes. We have used following methods for it</a:t>
            </a:r>
          </a:p>
          <a:p>
            <a:pPr marL="285750" indent="-285750" algn="just"/>
            <a:r>
              <a:rPr lang="en-US" sz="1400" dirty="0">
                <a:latin typeface="Arial"/>
                <a:cs typeface="Arial"/>
              </a:rPr>
              <a:t>Correlation matrix</a:t>
            </a:r>
          </a:p>
          <a:p>
            <a:pPr marL="0" indent="0" algn="just">
              <a:buNone/>
            </a:pPr>
            <a:r>
              <a:rPr lang="en-US" sz="1400" dirty="0">
                <a:latin typeface="Arial"/>
                <a:cs typeface="Arial"/>
              </a:rPr>
              <a:t>Using this technique, 28 attributes were taken into consideration.</a:t>
            </a:r>
          </a:p>
          <a:p>
            <a:pPr marL="0" indent="0">
              <a:buNone/>
            </a:pPr>
            <a:endParaRPr lang="en-US" sz="2000" dirty="0">
              <a:latin typeface="Arial"/>
              <a:cs typeface="Calibri" panose="020F0502020204030204"/>
            </a:endParaRPr>
          </a:p>
        </p:txBody>
      </p:sp>
      <p:sp>
        <p:nvSpPr>
          <p:cNvPr id="4" name="Rectangle 3">
            <a:extLst>
              <a:ext uri="{FF2B5EF4-FFF2-40B4-BE49-F238E27FC236}">
                <a16:creationId xmlns:a16="http://schemas.microsoft.com/office/drawing/2014/main" id="{BECDBAAB-4DC0-BB15-446F-D1C0D9121675}"/>
              </a:ext>
            </a:extLst>
          </p:cNvPr>
          <p:cNvSpPr/>
          <p:nvPr/>
        </p:nvSpPr>
        <p:spPr>
          <a:xfrm>
            <a:off x="-1" y="0"/>
            <a:ext cx="12192000" cy="1737644"/>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4000" dirty="0">
              <a:solidFill>
                <a:schemeClr val="bg1"/>
              </a:solidFill>
              <a:latin typeface="Arial"/>
              <a:ea typeface="+mn-lt"/>
              <a:cs typeface="+mn-lt"/>
            </a:endParaRPr>
          </a:p>
          <a:p>
            <a:pPr algn="ctr"/>
            <a:r>
              <a:rPr lang="en-US" sz="4000" dirty="0">
                <a:solidFill>
                  <a:schemeClr val="bg1"/>
                </a:solidFill>
                <a:latin typeface="Arial"/>
                <a:ea typeface="+mn-lt"/>
                <a:cs typeface="+mn-lt"/>
              </a:rPr>
              <a:t>Feature Selection</a:t>
            </a:r>
            <a:endParaRPr lang="en-US" sz="4000" dirty="0">
              <a:solidFill>
                <a:schemeClr val="bg1"/>
              </a:solidFill>
              <a:latin typeface="Arial"/>
              <a:cs typeface="Arial"/>
            </a:endParaRPr>
          </a:p>
          <a:p>
            <a:pPr algn="ctr"/>
            <a:endParaRPr lang="en-US" sz="4000" dirty="0">
              <a:solidFill>
                <a:schemeClr val="bg1"/>
              </a:solidFill>
              <a:latin typeface="Arial"/>
              <a:cs typeface="Calibri"/>
            </a:endParaRPr>
          </a:p>
        </p:txBody>
      </p:sp>
      <p:pic>
        <p:nvPicPr>
          <p:cNvPr id="6" name="Picture 5">
            <a:extLst>
              <a:ext uri="{FF2B5EF4-FFF2-40B4-BE49-F238E27FC236}">
                <a16:creationId xmlns:a16="http://schemas.microsoft.com/office/drawing/2014/main" id="{A2EEA382-708A-CBA2-DBA7-C9F737CCC133}"/>
              </a:ext>
            </a:extLst>
          </p:cNvPr>
          <p:cNvPicPr>
            <a:picLocks noChangeAspect="1"/>
          </p:cNvPicPr>
          <p:nvPr/>
        </p:nvPicPr>
        <p:blipFill>
          <a:blip r:embed="rId2"/>
          <a:stretch>
            <a:fillRect/>
          </a:stretch>
        </p:blipFill>
        <p:spPr>
          <a:xfrm>
            <a:off x="2809393" y="3098657"/>
            <a:ext cx="6765638" cy="3439290"/>
          </a:xfrm>
          <a:prstGeom prst="rect">
            <a:avLst/>
          </a:prstGeom>
        </p:spPr>
      </p:pic>
    </p:spTree>
    <p:extLst>
      <p:ext uri="{BB962C8B-B14F-4D97-AF65-F5344CB8AC3E}">
        <p14:creationId xmlns:p14="http://schemas.microsoft.com/office/powerpoint/2010/main" val="1765341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43BD29-59A5-CAE4-24F6-C2AF449A81D9}"/>
              </a:ext>
            </a:extLst>
          </p:cNvPr>
          <p:cNvSpPr>
            <a:spLocks noGrp="1"/>
          </p:cNvSpPr>
          <p:nvPr>
            <p:ph idx="1"/>
          </p:nvPr>
        </p:nvSpPr>
        <p:spPr>
          <a:xfrm>
            <a:off x="838200" y="363201"/>
            <a:ext cx="10515600" cy="4351338"/>
          </a:xfrm>
        </p:spPr>
        <p:txBody>
          <a:bodyPr vert="horz" lIns="91440" tIns="45720" rIns="91440" bIns="45720" rtlCol="0" anchor="t">
            <a:normAutofit/>
          </a:bodyPr>
          <a:lstStyle/>
          <a:p>
            <a:r>
              <a:rPr lang="en-US" sz="1400">
                <a:latin typeface="Arial"/>
                <a:cs typeface="Arial"/>
              </a:rPr>
              <a:t>Random forest</a:t>
            </a:r>
          </a:p>
          <a:p>
            <a:r>
              <a:rPr lang="en-US" sz="1400" dirty="0">
                <a:latin typeface="Arial"/>
                <a:cs typeface="Arial"/>
              </a:rPr>
              <a:t>Gradient boost</a:t>
            </a:r>
          </a:p>
        </p:txBody>
      </p:sp>
      <p:pic>
        <p:nvPicPr>
          <p:cNvPr id="4" name="Picture 3" descr="A screenshot of a graph&#10;&#10;Description automatically generated">
            <a:extLst>
              <a:ext uri="{FF2B5EF4-FFF2-40B4-BE49-F238E27FC236}">
                <a16:creationId xmlns:a16="http://schemas.microsoft.com/office/drawing/2014/main" id="{1CCF3F46-00BC-4B62-5AC4-C4F605596ACA}"/>
              </a:ext>
            </a:extLst>
          </p:cNvPr>
          <p:cNvPicPr>
            <a:picLocks noChangeAspect="1"/>
          </p:cNvPicPr>
          <p:nvPr/>
        </p:nvPicPr>
        <p:blipFill>
          <a:blip r:embed="rId2"/>
          <a:stretch>
            <a:fillRect/>
          </a:stretch>
        </p:blipFill>
        <p:spPr>
          <a:xfrm>
            <a:off x="512378" y="1270336"/>
            <a:ext cx="10582275" cy="5210175"/>
          </a:xfrm>
          <a:prstGeom prst="rect">
            <a:avLst/>
          </a:prstGeom>
        </p:spPr>
      </p:pic>
    </p:spTree>
    <p:extLst>
      <p:ext uri="{BB962C8B-B14F-4D97-AF65-F5344CB8AC3E}">
        <p14:creationId xmlns:p14="http://schemas.microsoft.com/office/powerpoint/2010/main" val="2400673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graph of a bar chart&#10;&#10;Description automatically generated with medium confidence">
            <a:extLst>
              <a:ext uri="{FF2B5EF4-FFF2-40B4-BE49-F238E27FC236}">
                <a16:creationId xmlns:a16="http://schemas.microsoft.com/office/drawing/2014/main" id="{A242DDB1-72E3-AA3D-0531-97D083A8DBA6}"/>
              </a:ext>
            </a:extLst>
          </p:cNvPr>
          <p:cNvPicPr>
            <a:picLocks noChangeAspect="1"/>
          </p:cNvPicPr>
          <p:nvPr/>
        </p:nvPicPr>
        <p:blipFill>
          <a:blip r:embed="rId2"/>
          <a:stretch>
            <a:fillRect/>
          </a:stretch>
        </p:blipFill>
        <p:spPr>
          <a:xfrm>
            <a:off x="457202" y="349793"/>
            <a:ext cx="5426764" cy="2849051"/>
          </a:xfrm>
          <a:prstGeom prst="rect">
            <a:avLst/>
          </a:prstGeom>
        </p:spPr>
      </p:pic>
      <p:sp>
        <p:nvSpPr>
          <p:cNvPr id="19" name="Rectangle 18">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of a bar graph&#10;&#10;Description automatically generated with medium confidence">
            <a:extLst>
              <a:ext uri="{FF2B5EF4-FFF2-40B4-BE49-F238E27FC236}">
                <a16:creationId xmlns:a16="http://schemas.microsoft.com/office/drawing/2014/main" id="{469C603E-FBA9-605F-2FCE-0F0C03C516D1}"/>
              </a:ext>
            </a:extLst>
          </p:cNvPr>
          <p:cNvPicPr>
            <a:picLocks noChangeAspect="1"/>
          </p:cNvPicPr>
          <p:nvPr/>
        </p:nvPicPr>
        <p:blipFill>
          <a:blip r:embed="rId3"/>
          <a:stretch>
            <a:fillRect/>
          </a:stretch>
        </p:blipFill>
        <p:spPr>
          <a:xfrm>
            <a:off x="6679993" y="321734"/>
            <a:ext cx="4368676" cy="2905170"/>
          </a:xfrm>
          <a:prstGeom prst="rect">
            <a:avLst/>
          </a:prstGeom>
        </p:spPr>
      </p:pic>
      <p:sp>
        <p:nvSpPr>
          <p:cNvPr id="21" name="Rectangle 20">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graph of a bar graph&#10;&#10;Description automatically generated">
            <a:extLst>
              <a:ext uri="{FF2B5EF4-FFF2-40B4-BE49-F238E27FC236}">
                <a16:creationId xmlns:a16="http://schemas.microsoft.com/office/drawing/2014/main" id="{86411D99-B363-8672-5F13-977090474098}"/>
              </a:ext>
            </a:extLst>
          </p:cNvPr>
          <p:cNvPicPr>
            <a:picLocks noChangeAspect="1"/>
          </p:cNvPicPr>
          <p:nvPr/>
        </p:nvPicPr>
        <p:blipFill rotWithShape="1">
          <a:blip r:embed="rId4"/>
          <a:srcRect l="-104" t="-697" r="658" b="373"/>
          <a:stretch/>
        </p:blipFill>
        <p:spPr>
          <a:xfrm>
            <a:off x="526718" y="3631096"/>
            <a:ext cx="5287730" cy="2760560"/>
          </a:xfrm>
          <a:prstGeom prst="rect">
            <a:avLst/>
          </a:prstGeom>
        </p:spPr>
      </p:pic>
      <p:pic>
        <p:nvPicPr>
          <p:cNvPr id="12" name="Picture 11" descr="A graph with a bar&#10;&#10;Description automatically generated with medium confidence">
            <a:extLst>
              <a:ext uri="{FF2B5EF4-FFF2-40B4-BE49-F238E27FC236}">
                <a16:creationId xmlns:a16="http://schemas.microsoft.com/office/drawing/2014/main" id="{0488BE6A-0F13-D7C2-BC37-405EFC51EF68}"/>
              </a:ext>
            </a:extLst>
          </p:cNvPr>
          <p:cNvPicPr>
            <a:picLocks noChangeAspect="1"/>
          </p:cNvPicPr>
          <p:nvPr/>
        </p:nvPicPr>
        <p:blipFill rotWithShape="1">
          <a:blip r:embed="rId5"/>
          <a:srcRect t="-72" r="143" b="1355"/>
          <a:stretch/>
        </p:blipFill>
        <p:spPr>
          <a:xfrm>
            <a:off x="6308034" y="3665689"/>
            <a:ext cx="5112595" cy="2691373"/>
          </a:xfrm>
          <a:prstGeom prst="rect">
            <a:avLst/>
          </a:prstGeom>
        </p:spPr>
      </p:pic>
    </p:spTree>
    <p:extLst>
      <p:ext uri="{BB962C8B-B14F-4D97-AF65-F5344CB8AC3E}">
        <p14:creationId xmlns:p14="http://schemas.microsoft.com/office/powerpoint/2010/main" val="831105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F51C-8D04-09AC-52FE-BEE75945A97B}"/>
              </a:ext>
            </a:extLst>
          </p:cNvPr>
          <p:cNvSpPr>
            <a:spLocks noGrp="1"/>
          </p:cNvSpPr>
          <p:nvPr>
            <p:ph type="title"/>
          </p:nvPr>
        </p:nvSpPr>
        <p:spPr>
          <a:xfrm>
            <a:off x="838200" y="985555"/>
            <a:ext cx="10515600" cy="705133"/>
          </a:xfrm>
        </p:spPr>
        <p:txBody>
          <a:bodyPr/>
          <a:lstStyle/>
          <a:p>
            <a:r>
              <a:rPr lang="en-US" dirty="0"/>
              <a:t>Traditional Learning Methods</a:t>
            </a:r>
          </a:p>
        </p:txBody>
      </p:sp>
      <p:sp>
        <p:nvSpPr>
          <p:cNvPr id="3" name="Content Placeholder 2">
            <a:extLst>
              <a:ext uri="{FF2B5EF4-FFF2-40B4-BE49-F238E27FC236}">
                <a16:creationId xmlns:a16="http://schemas.microsoft.com/office/drawing/2014/main" id="{3BB3E0BC-19D4-F125-2869-8A01A98ED2EE}"/>
              </a:ext>
            </a:extLst>
          </p:cNvPr>
          <p:cNvSpPr>
            <a:spLocks noGrp="1"/>
          </p:cNvSpPr>
          <p:nvPr>
            <p:ph idx="1"/>
          </p:nvPr>
        </p:nvSpPr>
        <p:spPr>
          <a:xfrm>
            <a:off x="838200" y="1974385"/>
            <a:ext cx="10515600" cy="705133"/>
          </a:xfrm>
        </p:spPr>
        <p:txBody>
          <a:bodyPr vert="horz" lIns="91440" tIns="45720" rIns="91440" bIns="45720" rtlCol="0" anchor="t">
            <a:normAutofit fontScale="92500" lnSpcReduction="10000"/>
          </a:bodyPr>
          <a:lstStyle/>
          <a:p>
            <a:pPr marL="0" indent="0" algn="just">
              <a:buNone/>
            </a:pPr>
            <a:r>
              <a:rPr lang="en-US" sz="2000" dirty="0">
                <a:latin typeface="Arial"/>
                <a:cs typeface="Arial"/>
              </a:rPr>
              <a:t>We have applied couple of machine learning techniques.</a:t>
            </a:r>
          </a:p>
          <a:p>
            <a:pPr marL="0" indent="0" algn="just">
              <a:buNone/>
            </a:pPr>
            <a:r>
              <a:rPr lang="en-US" sz="2000" b="1" dirty="0">
                <a:latin typeface="Arial"/>
                <a:cs typeface="Arial"/>
              </a:rPr>
              <a:t>Logistic Regression</a:t>
            </a:r>
          </a:p>
          <a:p>
            <a:pPr marL="0" indent="0">
              <a:buNone/>
            </a:pPr>
            <a:endParaRPr lang="en-US" sz="2000" dirty="0">
              <a:latin typeface="Arial"/>
              <a:cs typeface="Calibri" panose="020F0502020204030204"/>
            </a:endParaRPr>
          </a:p>
        </p:txBody>
      </p:sp>
      <p:sp>
        <p:nvSpPr>
          <p:cNvPr id="4" name="Rectangle 3">
            <a:extLst>
              <a:ext uri="{FF2B5EF4-FFF2-40B4-BE49-F238E27FC236}">
                <a16:creationId xmlns:a16="http://schemas.microsoft.com/office/drawing/2014/main" id="{BECDBAAB-4DC0-BB15-446F-D1C0D9121675}"/>
              </a:ext>
            </a:extLst>
          </p:cNvPr>
          <p:cNvSpPr/>
          <p:nvPr/>
        </p:nvSpPr>
        <p:spPr>
          <a:xfrm>
            <a:off x="-1" y="0"/>
            <a:ext cx="12192000" cy="968829"/>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4000" dirty="0">
              <a:solidFill>
                <a:schemeClr val="bg1"/>
              </a:solidFill>
              <a:latin typeface="Arial"/>
              <a:ea typeface="+mn-lt"/>
              <a:cs typeface="+mn-lt"/>
            </a:endParaRPr>
          </a:p>
          <a:p>
            <a:pPr algn="ctr"/>
            <a:r>
              <a:rPr lang="en-US" sz="4000" dirty="0">
                <a:solidFill>
                  <a:schemeClr val="bg1"/>
                </a:solidFill>
                <a:latin typeface="Arial"/>
                <a:cs typeface="Calibri"/>
              </a:rPr>
              <a:t>Implementation</a:t>
            </a:r>
          </a:p>
          <a:p>
            <a:pPr algn="ctr"/>
            <a:endParaRPr lang="en-US" sz="4000" dirty="0">
              <a:solidFill>
                <a:schemeClr val="bg1"/>
              </a:solidFill>
              <a:latin typeface="Arial"/>
              <a:cs typeface="Calibri"/>
            </a:endParaRPr>
          </a:p>
        </p:txBody>
      </p:sp>
      <p:sp>
        <p:nvSpPr>
          <p:cNvPr id="7" name="TextBox 6">
            <a:extLst>
              <a:ext uri="{FF2B5EF4-FFF2-40B4-BE49-F238E27FC236}">
                <a16:creationId xmlns:a16="http://schemas.microsoft.com/office/drawing/2014/main" id="{583146E3-6A3E-00AA-DFCB-10DB6235E8CF}"/>
              </a:ext>
            </a:extLst>
          </p:cNvPr>
          <p:cNvSpPr txBox="1"/>
          <p:nvPr/>
        </p:nvSpPr>
        <p:spPr>
          <a:xfrm>
            <a:off x="836063" y="2872811"/>
            <a:ext cx="60903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latin typeface="Arial"/>
                <a:cs typeface="Arial"/>
              </a:rPr>
              <a:t>Logistic Regression Classifier on Train and Test Data</a:t>
            </a:r>
          </a:p>
        </p:txBody>
      </p:sp>
      <p:pic>
        <p:nvPicPr>
          <p:cNvPr id="5" name="Picture 4">
            <a:extLst>
              <a:ext uri="{FF2B5EF4-FFF2-40B4-BE49-F238E27FC236}">
                <a16:creationId xmlns:a16="http://schemas.microsoft.com/office/drawing/2014/main" id="{83920DB2-FFD7-40FE-ABA6-E2FF23EB683E}"/>
              </a:ext>
            </a:extLst>
          </p:cNvPr>
          <p:cNvPicPr>
            <a:picLocks noChangeAspect="1"/>
          </p:cNvPicPr>
          <p:nvPr/>
        </p:nvPicPr>
        <p:blipFill>
          <a:blip r:embed="rId2"/>
          <a:stretch>
            <a:fillRect/>
          </a:stretch>
        </p:blipFill>
        <p:spPr>
          <a:xfrm>
            <a:off x="553052" y="3628599"/>
            <a:ext cx="4848527" cy="2527300"/>
          </a:xfrm>
          <a:prstGeom prst="rect">
            <a:avLst/>
          </a:prstGeom>
        </p:spPr>
      </p:pic>
      <p:pic>
        <p:nvPicPr>
          <p:cNvPr id="8" name="Picture 7">
            <a:extLst>
              <a:ext uri="{FF2B5EF4-FFF2-40B4-BE49-F238E27FC236}">
                <a16:creationId xmlns:a16="http://schemas.microsoft.com/office/drawing/2014/main" id="{D17C6307-B8EF-C33B-4A38-606856B055F7}"/>
              </a:ext>
            </a:extLst>
          </p:cNvPr>
          <p:cNvPicPr>
            <a:picLocks noChangeAspect="1"/>
          </p:cNvPicPr>
          <p:nvPr/>
        </p:nvPicPr>
        <p:blipFill>
          <a:blip r:embed="rId3"/>
          <a:stretch>
            <a:fillRect/>
          </a:stretch>
        </p:blipFill>
        <p:spPr>
          <a:xfrm>
            <a:off x="6095999" y="3429000"/>
            <a:ext cx="5127172" cy="2603500"/>
          </a:xfrm>
          <a:prstGeom prst="rect">
            <a:avLst/>
          </a:prstGeom>
        </p:spPr>
      </p:pic>
    </p:spTree>
    <p:extLst>
      <p:ext uri="{BB962C8B-B14F-4D97-AF65-F5344CB8AC3E}">
        <p14:creationId xmlns:p14="http://schemas.microsoft.com/office/powerpoint/2010/main" val="680030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17EF406-1E09-BE9B-0592-B05AA86E9F3A}"/>
              </a:ext>
            </a:extLst>
          </p:cNvPr>
          <p:cNvGraphicFramePr>
            <a:graphicFrameLocks noGrp="1"/>
          </p:cNvGraphicFramePr>
          <p:nvPr>
            <p:extLst>
              <p:ext uri="{D42A27DB-BD31-4B8C-83A1-F6EECF244321}">
                <p14:modId xmlns:p14="http://schemas.microsoft.com/office/powerpoint/2010/main" val="3613352752"/>
              </p:ext>
            </p:extLst>
          </p:nvPr>
        </p:nvGraphicFramePr>
        <p:xfrm>
          <a:off x="724087" y="2145477"/>
          <a:ext cx="4968946" cy="2831084"/>
        </p:xfrm>
        <a:graphic>
          <a:graphicData uri="http://schemas.openxmlformats.org/drawingml/2006/table">
            <a:tbl>
              <a:tblPr bandRow="1">
                <a:tableStyleId>{5C22544A-7EE6-4342-B048-85BDC9FD1C3A}</a:tableStyleId>
              </a:tblPr>
              <a:tblGrid>
                <a:gridCol w="982686">
                  <a:extLst>
                    <a:ext uri="{9D8B030D-6E8A-4147-A177-3AD203B41FA5}">
                      <a16:colId xmlns:a16="http://schemas.microsoft.com/office/drawing/2014/main" val="3747661626"/>
                    </a:ext>
                  </a:extLst>
                </a:gridCol>
                <a:gridCol w="996565">
                  <a:extLst>
                    <a:ext uri="{9D8B030D-6E8A-4147-A177-3AD203B41FA5}">
                      <a16:colId xmlns:a16="http://schemas.microsoft.com/office/drawing/2014/main" val="1504575324"/>
                    </a:ext>
                  </a:extLst>
                </a:gridCol>
                <a:gridCol w="996565">
                  <a:extLst>
                    <a:ext uri="{9D8B030D-6E8A-4147-A177-3AD203B41FA5}">
                      <a16:colId xmlns:a16="http://schemas.microsoft.com/office/drawing/2014/main" val="3998963040"/>
                    </a:ext>
                  </a:extLst>
                </a:gridCol>
                <a:gridCol w="996565">
                  <a:extLst>
                    <a:ext uri="{9D8B030D-6E8A-4147-A177-3AD203B41FA5}">
                      <a16:colId xmlns:a16="http://schemas.microsoft.com/office/drawing/2014/main" val="1646285422"/>
                    </a:ext>
                  </a:extLst>
                </a:gridCol>
                <a:gridCol w="996565">
                  <a:extLst>
                    <a:ext uri="{9D8B030D-6E8A-4147-A177-3AD203B41FA5}">
                      <a16:colId xmlns:a16="http://schemas.microsoft.com/office/drawing/2014/main" val="3497476391"/>
                    </a:ext>
                  </a:extLst>
                </a:gridCol>
              </a:tblGrid>
              <a:tr h="612448">
                <a:tc>
                  <a:txBody>
                    <a:bodyPr/>
                    <a:lstStyle/>
                    <a:p>
                      <a:r>
                        <a:rPr lang="en-US" b="1" dirty="0">
                          <a:solidFill>
                            <a:srgbClr val="FFFFFF"/>
                          </a:solidFill>
                          <a:effectLst/>
                          <a:highlight>
                            <a:srgbClr val="118696"/>
                          </a:highlight>
                          <a:latin typeface="Times New Roman"/>
                        </a:rPr>
                        <a:t>Class</a:t>
                      </a:r>
                      <a:endParaRPr lang="en-US" dirty="0">
                        <a:effectLst/>
                        <a:highlight>
                          <a:srgbClr val="118696"/>
                        </a:highlight>
                        <a:latin typeface="Times New Roman"/>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dirty="0">
                          <a:solidFill>
                            <a:srgbClr val="FFFFFF"/>
                          </a:solidFill>
                          <a:effectLst/>
                          <a:highlight>
                            <a:srgbClr val="118696"/>
                          </a:highlight>
                          <a:latin typeface="Times New Roman"/>
                        </a:rPr>
                        <a:t>Precision</a:t>
                      </a:r>
                      <a:endParaRPr lang="en-US" dirty="0">
                        <a:effectLst/>
                        <a:highlight>
                          <a:srgbClr val="118696"/>
                        </a:highlight>
                        <a:latin typeface="Times New Roman"/>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dirty="0">
                          <a:solidFill>
                            <a:srgbClr val="FFFFFF"/>
                          </a:solidFill>
                          <a:effectLst/>
                          <a:highlight>
                            <a:srgbClr val="118696"/>
                          </a:highlight>
                          <a:latin typeface="Times New Roman"/>
                        </a:rPr>
                        <a:t>Recall</a:t>
                      </a:r>
                      <a:endParaRPr lang="en-US" dirty="0">
                        <a:effectLst/>
                        <a:highlight>
                          <a:srgbClr val="118696"/>
                        </a:highlight>
                        <a:latin typeface="Times New Roman"/>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dirty="0">
                          <a:solidFill>
                            <a:srgbClr val="FFFFFF"/>
                          </a:solidFill>
                          <a:effectLst/>
                          <a:highlight>
                            <a:srgbClr val="118696"/>
                          </a:highlight>
                          <a:latin typeface="Times New Roman"/>
                        </a:rPr>
                        <a:t>F1 Score </a:t>
                      </a:r>
                      <a:endParaRPr lang="en-US" dirty="0">
                        <a:effectLst/>
                        <a:highlight>
                          <a:srgbClr val="118696"/>
                        </a:highlight>
                        <a:latin typeface="Times New Roman"/>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dirty="0">
                          <a:solidFill>
                            <a:srgbClr val="FFFFFF"/>
                          </a:solidFill>
                          <a:effectLst/>
                          <a:highlight>
                            <a:srgbClr val="118696"/>
                          </a:highlight>
                          <a:latin typeface="Times New Roman"/>
                        </a:rPr>
                        <a:t>Support</a:t>
                      </a:r>
                      <a:endParaRPr lang="en-US" dirty="0">
                        <a:effectLst/>
                        <a:highlight>
                          <a:srgbClr val="118696"/>
                        </a:highlight>
                        <a:latin typeface="Times New Roman"/>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extLst>
                  <a:ext uri="{0D108BD9-81ED-4DB2-BD59-A6C34878D82A}">
                    <a16:rowId xmlns:a16="http://schemas.microsoft.com/office/drawing/2014/main" val="186072173"/>
                  </a:ext>
                </a:extLst>
              </a:tr>
              <a:tr h="341831">
                <a:tc>
                  <a:txBody>
                    <a:bodyPr/>
                    <a:lstStyle/>
                    <a:p>
                      <a:r>
                        <a:rPr lang="en-US" dirty="0">
                          <a:solidFill>
                            <a:srgbClr val="000000"/>
                          </a:solidFill>
                          <a:effectLst/>
                          <a:highlight>
                            <a:srgbClr val="BFD5D9"/>
                          </a:highlight>
                          <a:latin typeface="Arial"/>
                        </a:rPr>
                        <a:t>0</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0.32</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0.69</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0.44</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12264</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1359596156"/>
                  </a:ext>
                </a:extLst>
              </a:tr>
              <a:tr h="341831">
                <a:tc>
                  <a:txBody>
                    <a:bodyPr/>
                    <a:lstStyle/>
                    <a:p>
                      <a:r>
                        <a:rPr lang="en-US" dirty="0">
                          <a:solidFill>
                            <a:srgbClr val="000000"/>
                          </a:solidFill>
                          <a:effectLst/>
                          <a:highlight>
                            <a:srgbClr val="E1EAED"/>
                          </a:highlight>
                          <a:latin typeface="Arial"/>
                        </a:rPr>
                        <a:t>1</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0.33</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0.13</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0.19</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33393</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3048585501"/>
                  </a:ext>
                </a:extLst>
              </a:tr>
              <a:tr h="341831">
                <a:tc>
                  <a:txBody>
                    <a:bodyPr/>
                    <a:lstStyle/>
                    <a:p>
                      <a:r>
                        <a:rPr lang="en-US" dirty="0">
                          <a:solidFill>
                            <a:srgbClr val="000000"/>
                          </a:solidFill>
                          <a:effectLst/>
                          <a:highlight>
                            <a:srgbClr val="BFD5D9"/>
                          </a:highlight>
                          <a:latin typeface="Arial"/>
                        </a:rPr>
                        <a:t>2</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0.28</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0.78</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0.41</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18184</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3040895008"/>
                  </a:ext>
                </a:extLst>
              </a:tr>
              <a:tr h="341831">
                <a:tc>
                  <a:txBody>
                    <a:bodyPr/>
                    <a:lstStyle/>
                    <a:p>
                      <a:r>
                        <a:rPr lang="en-US" dirty="0">
                          <a:solidFill>
                            <a:srgbClr val="000000"/>
                          </a:solidFill>
                          <a:effectLst/>
                          <a:highlight>
                            <a:srgbClr val="E1EAED"/>
                          </a:highlight>
                          <a:latin typeface="Arial"/>
                        </a:rPr>
                        <a:t>3</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0.89</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0.98</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0.93</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40000</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2658268077"/>
                  </a:ext>
                </a:extLst>
              </a:tr>
              <a:tr h="341831">
                <a:tc>
                  <a:txBody>
                    <a:bodyPr/>
                    <a:lstStyle/>
                    <a:p>
                      <a:r>
                        <a:rPr lang="en-US" dirty="0">
                          <a:solidFill>
                            <a:srgbClr val="000000"/>
                          </a:solidFill>
                          <a:effectLst/>
                          <a:highlight>
                            <a:srgbClr val="BFD5D9"/>
                          </a:highlight>
                          <a:latin typeface="Arial"/>
                        </a:rPr>
                        <a:t>4</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0.91</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0.59</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0.71</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56000</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2285699220"/>
                  </a:ext>
                </a:extLst>
              </a:tr>
              <a:tr h="504136">
                <a:tc>
                  <a:txBody>
                    <a:bodyPr/>
                    <a:lstStyle/>
                    <a:p>
                      <a:r>
                        <a:rPr lang="en-US" dirty="0">
                          <a:solidFill>
                            <a:srgbClr val="000000"/>
                          </a:solidFill>
                          <a:effectLst/>
                          <a:highlight>
                            <a:srgbClr val="E1EAED"/>
                          </a:highlight>
                          <a:latin typeface="Arial"/>
                        </a:rPr>
                        <a:t>5</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0.00</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0.00</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0.00</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10491</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2980946929"/>
                  </a:ext>
                </a:extLst>
              </a:tr>
            </a:tbl>
          </a:graphicData>
        </a:graphic>
      </p:graphicFrame>
      <p:graphicFrame>
        <p:nvGraphicFramePr>
          <p:cNvPr id="11" name="Table 10">
            <a:extLst>
              <a:ext uri="{FF2B5EF4-FFF2-40B4-BE49-F238E27FC236}">
                <a16:creationId xmlns:a16="http://schemas.microsoft.com/office/drawing/2014/main" id="{78CCD172-5ACE-A457-9C76-FE7B7B099B15}"/>
              </a:ext>
            </a:extLst>
          </p:cNvPr>
          <p:cNvGraphicFramePr>
            <a:graphicFrameLocks noGrp="1"/>
          </p:cNvGraphicFramePr>
          <p:nvPr>
            <p:extLst>
              <p:ext uri="{D42A27DB-BD31-4B8C-83A1-F6EECF244321}">
                <p14:modId xmlns:p14="http://schemas.microsoft.com/office/powerpoint/2010/main" val="3287884931"/>
              </p:ext>
            </p:extLst>
          </p:nvPr>
        </p:nvGraphicFramePr>
        <p:xfrm>
          <a:off x="6384842" y="2137470"/>
          <a:ext cx="4963923" cy="2849447"/>
        </p:xfrm>
        <a:graphic>
          <a:graphicData uri="http://schemas.openxmlformats.org/drawingml/2006/table">
            <a:tbl>
              <a:tblPr bandRow="1">
                <a:tableStyleId>{5C22544A-7EE6-4342-B048-85BDC9FD1C3A}</a:tableStyleId>
              </a:tblPr>
              <a:tblGrid>
                <a:gridCol w="981691">
                  <a:extLst>
                    <a:ext uri="{9D8B030D-6E8A-4147-A177-3AD203B41FA5}">
                      <a16:colId xmlns:a16="http://schemas.microsoft.com/office/drawing/2014/main" val="2287872185"/>
                    </a:ext>
                  </a:extLst>
                </a:gridCol>
                <a:gridCol w="995558">
                  <a:extLst>
                    <a:ext uri="{9D8B030D-6E8A-4147-A177-3AD203B41FA5}">
                      <a16:colId xmlns:a16="http://schemas.microsoft.com/office/drawing/2014/main" val="832835249"/>
                    </a:ext>
                  </a:extLst>
                </a:gridCol>
                <a:gridCol w="995558">
                  <a:extLst>
                    <a:ext uri="{9D8B030D-6E8A-4147-A177-3AD203B41FA5}">
                      <a16:colId xmlns:a16="http://schemas.microsoft.com/office/drawing/2014/main" val="2581422781"/>
                    </a:ext>
                  </a:extLst>
                </a:gridCol>
                <a:gridCol w="995558">
                  <a:extLst>
                    <a:ext uri="{9D8B030D-6E8A-4147-A177-3AD203B41FA5}">
                      <a16:colId xmlns:a16="http://schemas.microsoft.com/office/drawing/2014/main" val="1714340294"/>
                    </a:ext>
                  </a:extLst>
                </a:gridCol>
                <a:gridCol w="995558">
                  <a:extLst>
                    <a:ext uri="{9D8B030D-6E8A-4147-A177-3AD203B41FA5}">
                      <a16:colId xmlns:a16="http://schemas.microsoft.com/office/drawing/2014/main" val="4274705880"/>
                    </a:ext>
                  </a:extLst>
                </a:gridCol>
              </a:tblGrid>
              <a:tr h="689867">
                <a:tc>
                  <a:txBody>
                    <a:bodyPr/>
                    <a:lstStyle/>
                    <a:p>
                      <a:r>
                        <a:rPr lang="en-US" b="1">
                          <a:solidFill>
                            <a:srgbClr val="FFFFFF"/>
                          </a:solidFill>
                          <a:effectLst/>
                          <a:highlight>
                            <a:srgbClr val="118696"/>
                          </a:highlight>
                          <a:latin typeface="Times New Roman" panose="02020603050405020304" pitchFamily="18" charset="0"/>
                        </a:rPr>
                        <a:t>Class</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Precision</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Recall</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F1 Score </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Support</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extLst>
                  <a:ext uri="{0D108BD9-81ED-4DB2-BD59-A6C34878D82A}">
                    <a16:rowId xmlns:a16="http://schemas.microsoft.com/office/drawing/2014/main" val="767242601"/>
                  </a:ext>
                </a:extLst>
              </a:tr>
              <a:tr h="359930">
                <a:tc>
                  <a:txBody>
                    <a:bodyPr/>
                    <a:lstStyle/>
                    <a:p>
                      <a:r>
                        <a:rPr lang="en-US">
                          <a:solidFill>
                            <a:srgbClr val="000000"/>
                          </a:solidFill>
                          <a:effectLst/>
                          <a:highlight>
                            <a:srgbClr val="BFD5D9"/>
                          </a:highlight>
                          <a:latin typeface="Arial" panose="020B0604020202020204" pitchFamily="34" charset="0"/>
                        </a:rPr>
                        <a:t>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0.30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0.61</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0.40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4089</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1140793060"/>
                  </a:ext>
                </a:extLst>
              </a:tr>
              <a:tr h="359930">
                <a:tc>
                  <a:txBody>
                    <a:bodyPr/>
                    <a:lstStyle/>
                    <a:p>
                      <a:r>
                        <a:rPr lang="en-US">
                          <a:solidFill>
                            <a:srgbClr val="000000"/>
                          </a:solidFill>
                          <a:effectLst/>
                          <a:highlight>
                            <a:srgbClr val="E1EAED"/>
                          </a:highlight>
                          <a:latin typeface="Arial" panose="020B0604020202020204" pitchFamily="34" charset="0"/>
                        </a:rPr>
                        <a:t>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0.32</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0.17</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0.22</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11132</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1882618866"/>
                  </a:ext>
                </a:extLst>
              </a:tr>
              <a:tr h="359930">
                <a:tc>
                  <a:txBody>
                    <a:bodyPr/>
                    <a:lstStyle/>
                    <a:p>
                      <a:r>
                        <a:rPr lang="en-US">
                          <a:solidFill>
                            <a:srgbClr val="000000"/>
                          </a:solidFill>
                          <a:effectLst/>
                          <a:highlight>
                            <a:srgbClr val="BFD5D9"/>
                          </a:highlight>
                          <a:latin typeface="Arial" panose="020B0604020202020204" pitchFamily="34" charset="0"/>
                        </a:rPr>
                        <a:t>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0.15</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0.71</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0.24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6062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587754822"/>
                  </a:ext>
                </a:extLst>
              </a:tr>
              <a:tr h="359930">
                <a:tc>
                  <a:txBody>
                    <a:bodyPr/>
                    <a:lstStyle/>
                    <a:p>
                      <a:r>
                        <a:rPr lang="en-US">
                          <a:solidFill>
                            <a:srgbClr val="000000"/>
                          </a:solidFill>
                          <a:effectLst/>
                          <a:highlight>
                            <a:srgbClr val="E1EAED"/>
                          </a:highlight>
                          <a:latin typeface="Arial" panose="020B0604020202020204" pitchFamily="34" charset="0"/>
                        </a:rPr>
                        <a:t>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0.83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0.96</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0.89</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18871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157192876"/>
                  </a:ext>
                </a:extLst>
              </a:tr>
              <a:tr h="359930">
                <a:tc>
                  <a:txBody>
                    <a:bodyPr/>
                    <a:lstStyle/>
                    <a:p>
                      <a:r>
                        <a:rPr lang="en-US">
                          <a:solidFill>
                            <a:srgbClr val="000000"/>
                          </a:solidFill>
                          <a:effectLst/>
                          <a:highlight>
                            <a:srgbClr val="BFD5D9"/>
                          </a:highlight>
                          <a:latin typeface="Arial" panose="020B0604020202020204" pitchFamily="34" charset="0"/>
                        </a:rPr>
                        <a:t>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0.91</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0.37</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0.53</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37000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59640865"/>
                  </a:ext>
                </a:extLst>
              </a:tr>
              <a:tr h="359930">
                <a:tc>
                  <a:txBody>
                    <a:bodyPr/>
                    <a:lstStyle/>
                    <a:p>
                      <a:r>
                        <a:rPr lang="en-US">
                          <a:solidFill>
                            <a:srgbClr val="000000"/>
                          </a:solidFill>
                          <a:effectLst/>
                          <a:highlight>
                            <a:srgbClr val="E1EAED"/>
                          </a:highlight>
                          <a:latin typeface="Arial" panose="020B0604020202020204" pitchFamily="34" charset="0"/>
                        </a:rPr>
                        <a:t>5</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3496</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1164992119"/>
                  </a:ext>
                </a:extLst>
              </a:tr>
            </a:tbl>
          </a:graphicData>
        </a:graphic>
      </p:graphicFrame>
      <p:sp>
        <p:nvSpPr>
          <p:cNvPr id="2" name="TextBox 1">
            <a:extLst>
              <a:ext uri="{FF2B5EF4-FFF2-40B4-BE49-F238E27FC236}">
                <a16:creationId xmlns:a16="http://schemas.microsoft.com/office/drawing/2014/main" id="{92608D5B-FE2E-1C13-7F81-531DCC3E76F0}"/>
              </a:ext>
            </a:extLst>
          </p:cNvPr>
          <p:cNvSpPr txBox="1"/>
          <p:nvPr/>
        </p:nvSpPr>
        <p:spPr>
          <a:xfrm>
            <a:off x="643467" y="1756409"/>
            <a:ext cx="10498748" cy="4162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50976">
              <a:spcAft>
                <a:spcPts val="600"/>
              </a:spcAft>
            </a:pPr>
            <a:r>
              <a:rPr lang="en-US" sz="2080" i="1" kern="1200">
                <a:solidFill>
                  <a:schemeClr val="tx1"/>
                </a:solidFill>
                <a:latin typeface="Arial"/>
                <a:ea typeface="+mn-ea"/>
                <a:cs typeface="Arial"/>
              </a:rPr>
              <a:t>Logistic Regression Classifier with balanced Class Weight on Train Data and Test Data</a:t>
            </a:r>
            <a:endParaRPr lang="en-US" sz="2000" i="1">
              <a:latin typeface="Arial"/>
              <a:cs typeface="Arial"/>
            </a:endParaRPr>
          </a:p>
        </p:txBody>
      </p:sp>
    </p:spTree>
    <p:extLst>
      <p:ext uri="{BB962C8B-B14F-4D97-AF65-F5344CB8AC3E}">
        <p14:creationId xmlns:p14="http://schemas.microsoft.com/office/powerpoint/2010/main" val="3027639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6BAFB008-214F-0717-5915-CE04D58BBC78}"/>
              </a:ext>
            </a:extLst>
          </p:cNvPr>
          <p:cNvGraphicFramePr>
            <a:graphicFrameLocks noGrp="1"/>
          </p:cNvGraphicFramePr>
          <p:nvPr>
            <p:extLst>
              <p:ext uri="{D42A27DB-BD31-4B8C-83A1-F6EECF244321}">
                <p14:modId xmlns:p14="http://schemas.microsoft.com/office/powerpoint/2010/main" val="3773693478"/>
              </p:ext>
            </p:extLst>
          </p:nvPr>
        </p:nvGraphicFramePr>
        <p:xfrm>
          <a:off x="1046787" y="877454"/>
          <a:ext cx="5123937" cy="2457642"/>
        </p:xfrm>
        <a:graphic>
          <a:graphicData uri="http://schemas.openxmlformats.org/drawingml/2006/table">
            <a:tbl>
              <a:tblPr bandRow="1">
                <a:tableStyleId>{5C22544A-7EE6-4342-B048-85BDC9FD1C3A}</a:tableStyleId>
              </a:tblPr>
              <a:tblGrid>
                <a:gridCol w="1013337">
                  <a:extLst>
                    <a:ext uri="{9D8B030D-6E8A-4147-A177-3AD203B41FA5}">
                      <a16:colId xmlns:a16="http://schemas.microsoft.com/office/drawing/2014/main" val="3122691350"/>
                    </a:ext>
                  </a:extLst>
                </a:gridCol>
                <a:gridCol w="1027650">
                  <a:extLst>
                    <a:ext uri="{9D8B030D-6E8A-4147-A177-3AD203B41FA5}">
                      <a16:colId xmlns:a16="http://schemas.microsoft.com/office/drawing/2014/main" val="3215145854"/>
                    </a:ext>
                  </a:extLst>
                </a:gridCol>
                <a:gridCol w="1027650">
                  <a:extLst>
                    <a:ext uri="{9D8B030D-6E8A-4147-A177-3AD203B41FA5}">
                      <a16:colId xmlns:a16="http://schemas.microsoft.com/office/drawing/2014/main" val="1433352986"/>
                    </a:ext>
                  </a:extLst>
                </a:gridCol>
                <a:gridCol w="1027650">
                  <a:extLst>
                    <a:ext uri="{9D8B030D-6E8A-4147-A177-3AD203B41FA5}">
                      <a16:colId xmlns:a16="http://schemas.microsoft.com/office/drawing/2014/main" val="782483486"/>
                    </a:ext>
                  </a:extLst>
                </a:gridCol>
                <a:gridCol w="1027650">
                  <a:extLst>
                    <a:ext uri="{9D8B030D-6E8A-4147-A177-3AD203B41FA5}">
                      <a16:colId xmlns:a16="http://schemas.microsoft.com/office/drawing/2014/main" val="2495441430"/>
                    </a:ext>
                  </a:extLst>
                </a:gridCol>
              </a:tblGrid>
              <a:tr h="400242">
                <a:tc>
                  <a:txBody>
                    <a:bodyPr/>
                    <a:lstStyle/>
                    <a:p>
                      <a:r>
                        <a:rPr lang="en-US" b="1">
                          <a:solidFill>
                            <a:srgbClr val="FFFFFF"/>
                          </a:solidFill>
                          <a:effectLst/>
                          <a:highlight>
                            <a:srgbClr val="118696"/>
                          </a:highlight>
                          <a:latin typeface="Times New Roman" panose="02020603050405020304" pitchFamily="18" charset="0"/>
                        </a:rPr>
                        <a:t>Class</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Precision</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Recall</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F1 Score </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Support</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extLst>
                  <a:ext uri="{0D108BD9-81ED-4DB2-BD59-A6C34878D82A}">
                    <a16:rowId xmlns:a16="http://schemas.microsoft.com/office/drawing/2014/main" val="2427963405"/>
                  </a:ext>
                </a:extLst>
              </a:tr>
              <a:tr h="327067">
                <a:tc>
                  <a:txBody>
                    <a:bodyPr/>
                    <a:lstStyle/>
                    <a:p>
                      <a:r>
                        <a:rPr lang="en-US">
                          <a:solidFill>
                            <a:srgbClr val="000000"/>
                          </a:solidFill>
                          <a:effectLst/>
                          <a:highlight>
                            <a:srgbClr val="BFD5D9"/>
                          </a:highlight>
                          <a:latin typeface="Arial" panose="020B0604020202020204" pitchFamily="34" charset="0"/>
                        </a:rPr>
                        <a:t>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0.12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0.74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0.21</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12264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640729686"/>
                  </a:ext>
                </a:extLst>
              </a:tr>
              <a:tr h="327067">
                <a:tc>
                  <a:txBody>
                    <a:bodyPr/>
                    <a:lstStyle/>
                    <a:p>
                      <a:r>
                        <a:rPr lang="en-US">
                          <a:solidFill>
                            <a:srgbClr val="000000"/>
                          </a:solidFill>
                          <a:effectLst/>
                          <a:highlight>
                            <a:srgbClr val="E1EAED"/>
                          </a:highlight>
                          <a:latin typeface="Arial" panose="020B0604020202020204" pitchFamily="34" charset="0"/>
                        </a:rPr>
                        <a:t>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33393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1003929256"/>
                  </a:ext>
                </a:extLst>
              </a:tr>
              <a:tr h="327067">
                <a:tc>
                  <a:txBody>
                    <a:bodyPr/>
                    <a:lstStyle/>
                    <a:p>
                      <a:r>
                        <a:rPr lang="en-US">
                          <a:solidFill>
                            <a:srgbClr val="000000"/>
                          </a:solidFill>
                          <a:effectLst/>
                          <a:highlight>
                            <a:srgbClr val="BFD5D9"/>
                          </a:highlight>
                          <a:latin typeface="Arial" panose="020B0604020202020204" pitchFamily="34" charset="0"/>
                        </a:rPr>
                        <a:t>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0.19</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0.57</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0.29</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18184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40531630"/>
                  </a:ext>
                </a:extLst>
              </a:tr>
              <a:tr h="327067">
                <a:tc>
                  <a:txBody>
                    <a:bodyPr/>
                    <a:lstStyle/>
                    <a:p>
                      <a:r>
                        <a:rPr lang="en-US">
                          <a:solidFill>
                            <a:srgbClr val="000000"/>
                          </a:solidFill>
                          <a:effectLst/>
                          <a:highlight>
                            <a:srgbClr val="E1EAED"/>
                          </a:highlight>
                          <a:latin typeface="Arial" panose="020B0604020202020204" pitchFamily="34" charset="0"/>
                        </a:rPr>
                        <a:t>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40000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680776479"/>
                  </a:ext>
                </a:extLst>
              </a:tr>
              <a:tr h="327067">
                <a:tc>
                  <a:txBody>
                    <a:bodyPr/>
                    <a:lstStyle/>
                    <a:p>
                      <a:r>
                        <a:rPr lang="en-US">
                          <a:solidFill>
                            <a:srgbClr val="000000"/>
                          </a:solidFill>
                          <a:effectLst/>
                          <a:highlight>
                            <a:srgbClr val="BFD5D9"/>
                          </a:highlight>
                          <a:latin typeface="Arial" panose="020B0604020202020204" pitchFamily="34" charset="0"/>
                        </a:rPr>
                        <a:t>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0.81</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0.60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0.69</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56000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4101499569"/>
                  </a:ext>
                </a:extLst>
              </a:tr>
              <a:tr h="327067">
                <a:tc>
                  <a:txBody>
                    <a:bodyPr/>
                    <a:lstStyle/>
                    <a:p>
                      <a:r>
                        <a:rPr lang="en-US">
                          <a:solidFill>
                            <a:srgbClr val="000000"/>
                          </a:solidFill>
                          <a:effectLst/>
                          <a:highlight>
                            <a:srgbClr val="E1EAED"/>
                          </a:highlight>
                          <a:latin typeface="Arial" panose="020B0604020202020204" pitchFamily="34" charset="0"/>
                        </a:rPr>
                        <a:t>5</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10491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2896974619"/>
                  </a:ext>
                </a:extLst>
              </a:tr>
            </a:tbl>
          </a:graphicData>
        </a:graphic>
      </p:graphicFrame>
      <p:graphicFrame>
        <p:nvGraphicFramePr>
          <p:cNvPr id="9" name="Table 8">
            <a:extLst>
              <a:ext uri="{FF2B5EF4-FFF2-40B4-BE49-F238E27FC236}">
                <a16:creationId xmlns:a16="http://schemas.microsoft.com/office/drawing/2014/main" id="{BCEA0DA2-364A-CBEF-3659-02E0927995AE}"/>
              </a:ext>
            </a:extLst>
          </p:cNvPr>
          <p:cNvGraphicFramePr>
            <a:graphicFrameLocks noGrp="1"/>
          </p:cNvGraphicFramePr>
          <p:nvPr>
            <p:extLst>
              <p:ext uri="{D42A27DB-BD31-4B8C-83A1-F6EECF244321}">
                <p14:modId xmlns:p14="http://schemas.microsoft.com/office/powerpoint/2010/main" val="2465184570"/>
              </p:ext>
            </p:extLst>
          </p:nvPr>
        </p:nvGraphicFramePr>
        <p:xfrm>
          <a:off x="6757939" y="900545"/>
          <a:ext cx="5132085" cy="2460847"/>
        </p:xfrm>
        <a:graphic>
          <a:graphicData uri="http://schemas.openxmlformats.org/drawingml/2006/table">
            <a:tbl>
              <a:tblPr bandRow="1">
                <a:tableStyleId>{5C22544A-7EE6-4342-B048-85BDC9FD1C3A}</a:tableStyleId>
              </a:tblPr>
              <a:tblGrid>
                <a:gridCol w="1014949">
                  <a:extLst>
                    <a:ext uri="{9D8B030D-6E8A-4147-A177-3AD203B41FA5}">
                      <a16:colId xmlns:a16="http://schemas.microsoft.com/office/drawing/2014/main" val="3567953412"/>
                    </a:ext>
                  </a:extLst>
                </a:gridCol>
                <a:gridCol w="1029284">
                  <a:extLst>
                    <a:ext uri="{9D8B030D-6E8A-4147-A177-3AD203B41FA5}">
                      <a16:colId xmlns:a16="http://schemas.microsoft.com/office/drawing/2014/main" val="1331644300"/>
                    </a:ext>
                  </a:extLst>
                </a:gridCol>
                <a:gridCol w="1029284">
                  <a:extLst>
                    <a:ext uri="{9D8B030D-6E8A-4147-A177-3AD203B41FA5}">
                      <a16:colId xmlns:a16="http://schemas.microsoft.com/office/drawing/2014/main" val="1128609343"/>
                    </a:ext>
                  </a:extLst>
                </a:gridCol>
                <a:gridCol w="1029284">
                  <a:extLst>
                    <a:ext uri="{9D8B030D-6E8A-4147-A177-3AD203B41FA5}">
                      <a16:colId xmlns:a16="http://schemas.microsoft.com/office/drawing/2014/main" val="2414746170"/>
                    </a:ext>
                  </a:extLst>
                </a:gridCol>
                <a:gridCol w="1029284">
                  <a:extLst>
                    <a:ext uri="{9D8B030D-6E8A-4147-A177-3AD203B41FA5}">
                      <a16:colId xmlns:a16="http://schemas.microsoft.com/office/drawing/2014/main" val="1263791597"/>
                    </a:ext>
                  </a:extLst>
                </a:gridCol>
              </a:tblGrid>
              <a:tr h="343187">
                <a:tc>
                  <a:txBody>
                    <a:bodyPr/>
                    <a:lstStyle/>
                    <a:p>
                      <a:r>
                        <a:rPr lang="en-US" b="1">
                          <a:solidFill>
                            <a:srgbClr val="FFFFFF"/>
                          </a:solidFill>
                          <a:effectLst/>
                          <a:highlight>
                            <a:srgbClr val="118696"/>
                          </a:highlight>
                          <a:latin typeface="Times New Roman" panose="02020603050405020304" pitchFamily="18" charset="0"/>
                        </a:rPr>
                        <a:t>Class</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Precision</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Recall</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F1 Score </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Support</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extLst>
                  <a:ext uri="{0D108BD9-81ED-4DB2-BD59-A6C34878D82A}">
                    <a16:rowId xmlns:a16="http://schemas.microsoft.com/office/drawing/2014/main" val="4020189817"/>
                  </a:ext>
                </a:extLst>
              </a:tr>
              <a:tr h="328266">
                <a:tc>
                  <a:txBody>
                    <a:bodyPr/>
                    <a:lstStyle/>
                    <a:p>
                      <a:r>
                        <a:rPr lang="en-US">
                          <a:solidFill>
                            <a:srgbClr val="000000"/>
                          </a:solidFill>
                          <a:effectLst/>
                          <a:highlight>
                            <a:srgbClr val="BFD5D9"/>
                          </a:highlight>
                          <a:latin typeface="Arial" panose="020B0604020202020204" pitchFamily="34" charset="0"/>
                        </a:rPr>
                        <a:t>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0.08</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0.68</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0.15</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4089</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858047116"/>
                  </a:ext>
                </a:extLst>
              </a:tr>
              <a:tr h="328266">
                <a:tc>
                  <a:txBody>
                    <a:bodyPr/>
                    <a:lstStyle/>
                    <a:p>
                      <a:r>
                        <a:rPr lang="en-US">
                          <a:solidFill>
                            <a:srgbClr val="000000"/>
                          </a:solidFill>
                          <a:effectLst/>
                          <a:highlight>
                            <a:srgbClr val="E1EAED"/>
                          </a:highlight>
                          <a:latin typeface="Arial" panose="020B0604020202020204" pitchFamily="34" charset="0"/>
                        </a:rPr>
                        <a:t>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11132</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3630298444"/>
                  </a:ext>
                </a:extLst>
              </a:tr>
              <a:tr h="328266">
                <a:tc>
                  <a:txBody>
                    <a:bodyPr/>
                    <a:lstStyle/>
                    <a:p>
                      <a:r>
                        <a:rPr lang="en-US">
                          <a:solidFill>
                            <a:srgbClr val="000000"/>
                          </a:solidFill>
                          <a:effectLst/>
                          <a:highlight>
                            <a:srgbClr val="BFD5D9"/>
                          </a:highlight>
                          <a:latin typeface="Arial" panose="020B0604020202020204" pitchFamily="34" charset="0"/>
                        </a:rPr>
                        <a:t>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0.11</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0.54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0.18</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6062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1949648271"/>
                  </a:ext>
                </a:extLst>
              </a:tr>
              <a:tr h="373030">
                <a:tc>
                  <a:txBody>
                    <a:bodyPr/>
                    <a:lstStyle/>
                    <a:p>
                      <a:r>
                        <a:rPr lang="en-US">
                          <a:solidFill>
                            <a:srgbClr val="000000"/>
                          </a:solidFill>
                          <a:effectLst/>
                          <a:highlight>
                            <a:srgbClr val="E1EAED"/>
                          </a:highlight>
                          <a:latin typeface="Arial" panose="020B0604020202020204" pitchFamily="34" charset="0"/>
                        </a:rPr>
                        <a:t>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0.20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18871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1674925565"/>
                  </a:ext>
                </a:extLst>
              </a:tr>
              <a:tr h="373030">
                <a:tc>
                  <a:txBody>
                    <a:bodyPr/>
                    <a:lstStyle/>
                    <a:p>
                      <a:r>
                        <a:rPr lang="en-US">
                          <a:solidFill>
                            <a:srgbClr val="000000"/>
                          </a:solidFill>
                          <a:effectLst/>
                          <a:highlight>
                            <a:srgbClr val="BFD5D9"/>
                          </a:highlight>
                          <a:latin typeface="Arial" panose="020B0604020202020204" pitchFamily="34" charset="0"/>
                        </a:rPr>
                        <a:t>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0.83</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0.42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0.56</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37000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1319791397"/>
                  </a:ext>
                </a:extLst>
              </a:tr>
              <a:tr h="328266">
                <a:tc>
                  <a:txBody>
                    <a:bodyPr/>
                    <a:lstStyle/>
                    <a:p>
                      <a:r>
                        <a:rPr lang="en-US">
                          <a:solidFill>
                            <a:srgbClr val="000000"/>
                          </a:solidFill>
                          <a:effectLst/>
                          <a:highlight>
                            <a:srgbClr val="E1EAED"/>
                          </a:highlight>
                          <a:latin typeface="Arial" panose="020B0604020202020204" pitchFamily="34" charset="0"/>
                        </a:rPr>
                        <a:t>5</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3496</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2122357140"/>
                  </a:ext>
                </a:extLst>
              </a:tr>
            </a:tbl>
          </a:graphicData>
        </a:graphic>
      </p:graphicFrame>
      <p:graphicFrame>
        <p:nvGraphicFramePr>
          <p:cNvPr id="13" name="Table 12">
            <a:extLst>
              <a:ext uri="{FF2B5EF4-FFF2-40B4-BE49-F238E27FC236}">
                <a16:creationId xmlns:a16="http://schemas.microsoft.com/office/drawing/2014/main" id="{B4BF6550-5550-5439-2146-EB30D31062DA}"/>
              </a:ext>
            </a:extLst>
          </p:cNvPr>
          <p:cNvGraphicFramePr>
            <a:graphicFrameLocks noGrp="1"/>
          </p:cNvGraphicFramePr>
          <p:nvPr>
            <p:extLst>
              <p:ext uri="{D42A27DB-BD31-4B8C-83A1-F6EECF244321}">
                <p14:modId xmlns:p14="http://schemas.microsoft.com/office/powerpoint/2010/main" val="2874596131"/>
              </p:ext>
            </p:extLst>
          </p:nvPr>
        </p:nvGraphicFramePr>
        <p:xfrm>
          <a:off x="6757939" y="3863878"/>
          <a:ext cx="5149625" cy="2655514"/>
        </p:xfrm>
        <a:graphic>
          <a:graphicData uri="http://schemas.openxmlformats.org/drawingml/2006/table">
            <a:tbl>
              <a:tblPr bandRow="1">
                <a:tableStyleId>{5C22544A-7EE6-4342-B048-85BDC9FD1C3A}</a:tableStyleId>
              </a:tblPr>
              <a:tblGrid>
                <a:gridCol w="1018417">
                  <a:extLst>
                    <a:ext uri="{9D8B030D-6E8A-4147-A177-3AD203B41FA5}">
                      <a16:colId xmlns:a16="http://schemas.microsoft.com/office/drawing/2014/main" val="1813029827"/>
                    </a:ext>
                  </a:extLst>
                </a:gridCol>
                <a:gridCol w="1032802">
                  <a:extLst>
                    <a:ext uri="{9D8B030D-6E8A-4147-A177-3AD203B41FA5}">
                      <a16:colId xmlns:a16="http://schemas.microsoft.com/office/drawing/2014/main" val="3105466711"/>
                    </a:ext>
                  </a:extLst>
                </a:gridCol>
                <a:gridCol w="1032802">
                  <a:extLst>
                    <a:ext uri="{9D8B030D-6E8A-4147-A177-3AD203B41FA5}">
                      <a16:colId xmlns:a16="http://schemas.microsoft.com/office/drawing/2014/main" val="1460133860"/>
                    </a:ext>
                  </a:extLst>
                </a:gridCol>
                <a:gridCol w="1032802">
                  <a:extLst>
                    <a:ext uri="{9D8B030D-6E8A-4147-A177-3AD203B41FA5}">
                      <a16:colId xmlns:a16="http://schemas.microsoft.com/office/drawing/2014/main" val="1555317155"/>
                    </a:ext>
                  </a:extLst>
                </a:gridCol>
                <a:gridCol w="1032802">
                  <a:extLst>
                    <a:ext uri="{9D8B030D-6E8A-4147-A177-3AD203B41FA5}">
                      <a16:colId xmlns:a16="http://schemas.microsoft.com/office/drawing/2014/main" val="3508993756"/>
                    </a:ext>
                  </a:extLst>
                </a:gridCol>
              </a:tblGrid>
              <a:tr h="598114">
                <a:tc>
                  <a:txBody>
                    <a:bodyPr/>
                    <a:lstStyle/>
                    <a:p>
                      <a:r>
                        <a:rPr lang="en-US" b="1">
                          <a:solidFill>
                            <a:srgbClr val="FFFFFF"/>
                          </a:solidFill>
                          <a:effectLst/>
                          <a:highlight>
                            <a:srgbClr val="118696"/>
                          </a:highlight>
                          <a:latin typeface="Times New Roman" panose="02020603050405020304" pitchFamily="18" charset="0"/>
                        </a:rPr>
                        <a:t>Class</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Precision</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Recall</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F1 Score </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Support</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extLst>
                  <a:ext uri="{0D108BD9-81ED-4DB2-BD59-A6C34878D82A}">
                    <a16:rowId xmlns:a16="http://schemas.microsoft.com/office/drawing/2014/main" val="494293020"/>
                  </a:ext>
                </a:extLst>
              </a:tr>
              <a:tr h="328962">
                <a:tc>
                  <a:txBody>
                    <a:bodyPr/>
                    <a:lstStyle/>
                    <a:p>
                      <a:r>
                        <a:rPr lang="en-US">
                          <a:solidFill>
                            <a:srgbClr val="000000"/>
                          </a:solidFill>
                          <a:effectLst/>
                          <a:highlight>
                            <a:srgbClr val="BFD5D9"/>
                          </a:highlight>
                          <a:latin typeface="Arial" panose="020B0604020202020204" pitchFamily="34" charset="0"/>
                        </a:rPr>
                        <a:t>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panose="020B0604020202020204" pitchFamily="34" charset="0"/>
                        </a:rPr>
                        <a:t>0.00</a:t>
                      </a:r>
                      <a:endParaRPr lang="en-US" dirty="0">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4089</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2941282052"/>
                  </a:ext>
                </a:extLst>
              </a:tr>
              <a:tr h="328962">
                <a:tc>
                  <a:txBody>
                    <a:bodyPr/>
                    <a:lstStyle/>
                    <a:p>
                      <a:r>
                        <a:rPr lang="en-US">
                          <a:solidFill>
                            <a:srgbClr val="000000"/>
                          </a:solidFill>
                          <a:effectLst/>
                          <a:highlight>
                            <a:srgbClr val="E1EAED"/>
                          </a:highlight>
                          <a:latin typeface="Arial" panose="020B0604020202020204" pitchFamily="34" charset="0"/>
                        </a:rPr>
                        <a:t>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0.24</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0.69</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0.35</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11132</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1307778674"/>
                  </a:ext>
                </a:extLst>
              </a:tr>
              <a:tr h="328962">
                <a:tc>
                  <a:txBody>
                    <a:bodyPr/>
                    <a:lstStyle/>
                    <a:p>
                      <a:r>
                        <a:rPr lang="en-US">
                          <a:solidFill>
                            <a:srgbClr val="000000"/>
                          </a:solidFill>
                          <a:effectLst/>
                          <a:highlight>
                            <a:srgbClr val="BFD5D9"/>
                          </a:highlight>
                          <a:latin typeface="Arial" panose="020B0604020202020204" pitchFamily="34" charset="0"/>
                        </a:rPr>
                        <a:t>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0.24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0.14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0.18</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6062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1368757898"/>
                  </a:ext>
                </a:extLst>
              </a:tr>
              <a:tr h="328962">
                <a:tc>
                  <a:txBody>
                    <a:bodyPr/>
                    <a:lstStyle/>
                    <a:p>
                      <a:r>
                        <a:rPr lang="en-US">
                          <a:solidFill>
                            <a:srgbClr val="000000"/>
                          </a:solidFill>
                          <a:effectLst/>
                          <a:highlight>
                            <a:srgbClr val="E1EAED"/>
                          </a:highlight>
                          <a:latin typeface="Arial" panose="020B0604020202020204" pitchFamily="34" charset="0"/>
                        </a:rPr>
                        <a:t>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0.78</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0.96</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0.86</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18871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1743784977"/>
                  </a:ext>
                </a:extLst>
              </a:tr>
              <a:tr h="328962">
                <a:tc>
                  <a:txBody>
                    <a:bodyPr/>
                    <a:lstStyle/>
                    <a:p>
                      <a:r>
                        <a:rPr lang="en-US">
                          <a:solidFill>
                            <a:srgbClr val="000000"/>
                          </a:solidFill>
                          <a:effectLst/>
                          <a:highlight>
                            <a:srgbClr val="BFD5D9"/>
                          </a:highlight>
                          <a:latin typeface="Arial" panose="020B0604020202020204" pitchFamily="34" charset="0"/>
                        </a:rPr>
                        <a:t>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0.80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0.47</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0.59</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37000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2357966695"/>
                  </a:ext>
                </a:extLst>
              </a:tr>
              <a:tr h="328962">
                <a:tc>
                  <a:txBody>
                    <a:bodyPr/>
                    <a:lstStyle/>
                    <a:p>
                      <a:r>
                        <a:rPr lang="en-US">
                          <a:solidFill>
                            <a:srgbClr val="000000"/>
                          </a:solidFill>
                          <a:effectLst/>
                          <a:highlight>
                            <a:srgbClr val="E1EAED"/>
                          </a:highlight>
                          <a:latin typeface="Arial" panose="020B0604020202020204" pitchFamily="34" charset="0"/>
                        </a:rPr>
                        <a:t>5</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panose="020B0604020202020204" pitchFamily="34" charset="0"/>
                        </a:rPr>
                        <a:t>3496</a:t>
                      </a:r>
                      <a:endParaRPr lang="en-US" dirty="0">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1903318029"/>
                  </a:ext>
                </a:extLst>
              </a:tr>
            </a:tbl>
          </a:graphicData>
        </a:graphic>
      </p:graphicFrame>
      <p:graphicFrame>
        <p:nvGraphicFramePr>
          <p:cNvPr id="15" name="Table 14">
            <a:extLst>
              <a:ext uri="{FF2B5EF4-FFF2-40B4-BE49-F238E27FC236}">
                <a16:creationId xmlns:a16="http://schemas.microsoft.com/office/drawing/2014/main" id="{7550D60B-FF2B-DADB-9CEC-330DF47179F9}"/>
              </a:ext>
            </a:extLst>
          </p:cNvPr>
          <p:cNvGraphicFramePr>
            <a:graphicFrameLocks noGrp="1"/>
          </p:cNvGraphicFramePr>
          <p:nvPr>
            <p:extLst>
              <p:ext uri="{D42A27DB-BD31-4B8C-83A1-F6EECF244321}">
                <p14:modId xmlns:p14="http://schemas.microsoft.com/office/powerpoint/2010/main" val="403791051"/>
              </p:ext>
            </p:extLst>
          </p:nvPr>
        </p:nvGraphicFramePr>
        <p:xfrm>
          <a:off x="1062181" y="3817696"/>
          <a:ext cx="5118837" cy="2798903"/>
        </p:xfrm>
        <a:graphic>
          <a:graphicData uri="http://schemas.openxmlformats.org/drawingml/2006/table">
            <a:tbl>
              <a:tblPr bandRow="1">
                <a:tableStyleId>{5C22544A-7EE6-4342-B048-85BDC9FD1C3A}</a:tableStyleId>
              </a:tblPr>
              <a:tblGrid>
                <a:gridCol w="1012329">
                  <a:extLst>
                    <a:ext uri="{9D8B030D-6E8A-4147-A177-3AD203B41FA5}">
                      <a16:colId xmlns:a16="http://schemas.microsoft.com/office/drawing/2014/main" val="1754616336"/>
                    </a:ext>
                  </a:extLst>
                </a:gridCol>
                <a:gridCol w="1026627">
                  <a:extLst>
                    <a:ext uri="{9D8B030D-6E8A-4147-A177-3AD203B41FA5}">
                      <a16:colId xmlns:a16="http://schemas.microsoft.com/office/drawing/2014/main" val="770096791"/>
                    </a:ext>
                  </a:extLst>
                </a:gridCol>
                <a:gridCol w="1026627">
                  <a:extLst>
                    <a:ext uri="{9D8B030D-6E8A-4147-A177-3AD203B41FA5}">
                      <a16:colId xmlns:a16="http://schemas.microsoft.com/office/drawing/2014/main" val="2804128887"/>
                    </a:ext>
                  </a:extLst>
                </a:gridCol>
                <a:gridCol w="1026627">
                  <a:extLst>
                    <a:ext uri="{9D8B030D-6E8A-4147-A177-3AD203B41FA5}">
                      <a16:colId xmlns:a16="http://schemas.microsoft.com/office/drawing/2014/main" val="3139194109"/>
                    </a:ext>
                  </a:extLst>
                </a:gridCol>
                <a:gridCol w="1026627">
                  <a:extLst>
                    <a:ext uri="{9D8B030D-6E8A-4147-A177-3AD203B41FA5}">
                      <a16:colId xmlns:a16="http://schemas.microsoft.com/office/drawing/2014/main" val="4097113380"/>
                    </a:ext>
                  </a:extLst>
                </a:gridCol>
              </a:tblGrid>
              <a:tr h="650909">
                <a:tc>
                  <a:txBody>
                    <a:bodyPr/>
                    <a:lstStyle/>
                    <a:p>
                      <a:r>
                        <a:rPr lang="en-US" b="1">
                          <a:solidFill>
                            <a:srgbClr val="FFFFFF"/>
                          </a:solidFill>
                          <a:effectLst/>
                          <a:highlight>
                            <a:srgbClr val="118696"/>
                          </a:highlight>
                          <a:latin typeface="Times New Roman" panose="02020603050405020304" pitchFamily="18" charset="0"/>
                        </a:rPr>
                        <a:t>Class</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Precision</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Recall</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F1 Score </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Support</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extLst>
                  <a:ext uri="{0D108BD9-81ED-4DB2-BD59-A6C34878D82A}">
                    <a16:rowId xmlns:a16="http://schemas.microsoft.com/office/drawing/2014/main" val="3580984387"/>
                  </a:ext>
                </a:extLst>
              </a:tr>
              <a:tr h="357999">
                <a:tc>
                  <a:txBody>
                    <a:bodyPr/>
                    <a:lstStyle/>
                    <a:p>
                      <a:r>
                        <a:rPr lang="en-US">
                          <a:solidFill>
                            <a:srgbClr val="000000"/>
                          </a:solidFill>
                          <a:effectLst/>
                          <a:highlight>
                            <a:srgbClr val="BFD5D9"/>
                          </a:highlight>
                          <a:latin typeface="Arial" panose="020B0604020202020204" pitchFamily="34" charset="0"/>
                        </a:rPr>
                        <a:t>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panose="020B0604020202020204" pitchFamily="34" charset="0"/>
                        </a:rPr>
                        <a:t>0.00</a:t>
                      </a:r>
                      <a:endParaRPr lang="en-US" dirty="0">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panose="020B0604020202020204" pitchFamily="34" charset="0"/>
                        </a:rPr>
                        <a:t>0.00</a:t>
                      </a:r>
                      <a:endParaRPr lang="en-US" dirty="0">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panose="020B0604020202020204" pitchFamily="34" charset="0"/>
                        </a:rPr>
                        <a:t>0.00</a:t>
                      </a:r>
                      <a:endParaRPr lang="en-US" dirty="0">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12264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552029608"/>
                  </a:ext>
                </a:extLst>
              </a:tr>
              <a:tr h="357999">
                <a:tc>
                  <a:txBody>
                    <a:bodyPr/>
                    <a:lstStyle/>
                    <a:p>
                      <a:r>
                        <a:rPr lang="en-US">
                          <a:solidFill>
                            <a:srgbClr val="000000"/>
                          </a:solidFill>
                          <a:effectLst/>
                          <a:highlight>
                            <a:srgbClr val="E1EAED"/>
                          </a:highlight>
                          <a:latin typeface="Arial" panose="020B0604020202020204" pitchFamily="34" charset="0"/>
                        </a:rPr>
                        <a:t>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panose="020B0604020202020204" pitchFamily="34" charset="0"/>
                        </a:rPr>
                        <a:t>0.37</a:t>
                      </a:r>
                      <a:endParaRPr lang="en-US" dirty="0">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panose="020B0604020202020204" pitchFamily="34" charset="0"/>
                        </a:rPr>
                        <a:t>0.72</a:t>
                      </a:r>
                      <a:endParaRPr lang="en-US" dirty="0">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panose="020B0604020202020204" pitchFamily="34" charset="0"/>
                        </a:rPr>
                        <a:t>0.49</a:t>
                      </a:r>
                      <a:endParaRPr lang="en-US" dirty="0">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33393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4191179266"/>
                  </a:ext>
                </a:extLst>
              </a:tr>
              <a:tr h="357999">
                <a:tc>
                  <a:txBody>
                    <a:bodyPr/>
                    <a:lstStyle/>
                    <a:p>
                      <a:r>
                        <a:rPr lang="en-US">
                          <a:solidFill>
                            <a:srgbClr val="000000"/>
                          </a:solidFill>
                          <a:effectLst/>
                          <a:highlight>
                            <a:srgbClr val="BFD5D9"/>
                          </a:highlight>
                          <a:latin typeface="Arial" panose="020B0604020202020204" pitchFamily="34" charset="0"/>
                        </a:rPr>
                        <a:t>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panose="020B0604020202020204" pitchFamily="34" charset="0"/>
                        </a:rPr>
                        <a:t>0.46</a:t>
                      </a:r>
                      <a:endParaRPr lang="en-US" dirty="0">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panose="020B0604020202020204" pitchFamily="34" charset="0"/>
                        </a:rPr>
                        <a:t>0.16</a:t>
                      </a:r>
                      <a:endParaRPr lang="en-US" dirty="0">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panose="020B0604020202020204" pitchFamily="34" charset="0"/>
                        </a:rPr>
                        <a:t>0.23</a:t>
                      </a:r>
                      <a:endParaRPr lang="en-US" dirty="0">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18184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1119509693"/>
                  </a:ext>
                </a:extLst>
              </a:tr>
              <a:tr h="357999">
                <a:tc>
                  <a:txBody>
                    <a:bodyPr/>
                    <a:lstStyle/>
                    <a:p>
                      <a:r>
                        <a:rPr lang="en-US">
                          <a:solidFill>
                            <a:srgbClr val="000000"/>
                          </a:solidFill>
                          <a:effectLst/>
                          <a:highlight>
                            <a:srgbClr val="E1EAED"/>
                          </a:highlight>
                          <a:latin typeface="Arial" panose="020B0604020202020204" pitchFamily="34" charset="0"/>
                        </a:rPr>
                        <a:t>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panose="020B0604020202020204" pitchFamily="34" charset="0"/>
                        </a:rPr>
                        <a:t>0.82</a:t>
                      </a:r>
                      <a:endParaRPr lang="en-US" dirty="0">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panose="020B0604020202020204" pitchFamily="34" charset="0"/>
                        </a:rPr>
                        <a:t>0.98</a:t>
                      </a:r>
                      <a:endParaRPr lang="en-US" dirty="0">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panose="020B0604020202020204" pitchFamily="34" charset="0"/>
                        </a:rPr>
                        <a:t>0.89</a:t>
                      </a:r>
                      <a:endParaRPr lang="en-US" dirty="0">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40000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326714506"/>
                  </a:ext>
                </a:extLst>
              </a:tr>
              <a:tr h="357999">
                <a:tc>
                  <a:txBody>
                    <a:bodyPr/>
                    <a:lstStyle/>
                    <a:p>
                      <a:r>
                        <a:rPr lang="en-US">
                          <a:solidFill>
                            <a:srgbClr val="000000"/>
                          </a:solidFill>
                          <a:effectLst/>
                          <a:highlight>
                            <a:srgbClr val="BFD5D9"/>
                          </a:highlight>
                          <a:latin typeface="Arial" panose="020B0604020202020204" pitchFamily="34" charset="0"/>
                        </a:rPr>
                        <a:t>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panose="020B0604020202020204" pitchFamily="34" charset="0"/>
                        </a:rPr>
                        <a:t>0.79</a:t>
                      </a:r>
                      <a:endParaRPr lang="en-US" dirty="0">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panose="020B0604020202020204" pitchFamily="34" charset="0"/>
                        </a:rPr>
                        <a:t>0.72</a:t>
                      </a:r>
                      <a:endParaRPr lang="en-US" dirty="0">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panose="020B0604020202020204" pitchFamily="34" charset="0"/>
                        </a:rPr>
                        <a:t>0.75</a:t>
                      </a:r>
                      <a:endParaRPr lang="en-US" dirty="0">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56000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1106309914"/>
                  </a:ext>
                </a:extLst>
              </a:tr>
              <a:tr h="357999">
                <a:tc>
                  <a:txBody>
                    <a:bodyPr/>
                    <a:lstStyle/>
                    <a:p>
                      <a:r>
                        <a:rPr lang="en-US">
                          <a:solidFill>
                            <a:srgbClr val="000000"/>
                          </a:solidFill>
                          <a:effectLst/>
                          <a:highlight>
                            <a:srgbClr val="E1EAED"/>
                          </a:highlight>
                          <a:latin typeface="Arial" panose="020B0604020202020204" pitchFamily="34" charset="0"/>
                        </a:rPr>
                        <a:t>5</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panose="020B0604020202020204" pitchFamily="34" charset="0"/>
                        </a:rPr>
                        <a:t>0.00</a:t>
                      </a:r>
                      <a:endParaRPr lang="en-US" dirty="0">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panose="020B0604020202020204" pitchFamily="34" charset="0"/>
                        </a:rPr>
                        <a:t>10491</a:t>
                      </a:r>
                      <a:endParaRPr lang="en-US" dirty="0">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3739076831"/>
                  </a:ext>
                </a:extLst>
              </a:tr>
            </a:tbl>
          </a:graphicData>
        </a:graphic>
      </p:graphicFrame>
      <p:sp>
        <p:nvSpPr>
          <p:cNvPr id="16" name="TextBox 15">
            <a:extLst>
              <a:ext uri="{FF2B5EF4-FFF2-40B4-BE49-F238E27FC236}">
                <a16:creationId xmlns:a16="http://schemas.microsoft.com/office/drawing/2014/main" id="{D9F5E5A7-ECE3-AC42-4230-1CBBE9BE5C45}"/>
              </a:ext>
            </a:extLst>
          </p:cNvPr>
          <p:cNvSpPr txBox="1"/>
          <p:nvPr/>
        </p:nvSpPr>
        <p:spPr>
          <a:xfrm>
            <a:off x="971372" y="309073"/>
            <a:ext cx="834781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latin typeface="Arial"/>
                <a:cs typeface="Arial"/>
              </a:rPr>
              <a:t>Logistic Regression Classifier with SMOTE on Train Data and Test Data</a:t>
            </a:r>
          </a:p>
        </p:txBody>
      </p:sp>
      <p:sp>
        <p:nvSpPr>
          <p:cNvPr id="17" name="TextBox 16">
            <a:extLst>
              <a:ext uri="{FF2B5EF4-FFF2-40B4-BE49-F238E27FC236}">
                <a16:creationId xmlns:a16="http://schemas.microsoft.com/office/drawing/2014/main" id="{A7B3D78B-8B02-277E-3DAC-B33EB612BB2E}"/>
              </a:ext>
            </a:extLst>
          </p:cNvPr>
          <p:cNvSpPr txBox="1"/>
          <p:nvPr/>
        </p:nvSpPr>
        <p:spPr>
          <a:xfrm>
            <a:off x="1049708" y="3342831"/>
            <a:ext cx="9045722"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latin typeface="Arial"/>
                <a:ea typeface="+mn-lt"/>
                <a:cs typeface="+mn-lt"/>
              </a:rPr>
              <a:t>Logistic Regression Classifier with Grid search on Train Data and Test Data</a:t>
            </a:r>
            <a:endParaRPr lang="en-US" sz="2000">
              <a:latin typeface="Arial"/>
              <a:cs typeface="Arial"/>
            </a:endParaRPr>
          </a:p>
          <a:p>
            <a:endParaRPr lang="en-US" i="1" dirty="0">
              <a:ea typeface="Calibri"/>
              <a:cs typeface="Calibri"/>
            </a:endParaRPr>
          </a:p>
        </p:txBody>
      </p:sp>
    </p:spTree>
    <p:extLst>
      <p:ext uri="{BB962C8B-B14F-4D97-AF65-F5344CB8AC3E}">
        <p14:creationId xmlns:p14="http://schemas.microsoft.com/office/powerpoint/2010/main" val="2226285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F51C-8D04-09AC-52FE-BEE75945A9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B3E0BC-19D4-F125-2869-8A01A98ED2EE}"/>
              </a:ext>
            </a:extLst>
          </p:cNvPr>
          <p:cNvSpPr>
            <a:spLocks noGrp="1"/>
          </p:cNvSpPr>
          <p:nvPr>
            <p:ph idx="1"/>
          </p:nvPr>
        </p:nvSpPr>
        <p:spPr>
          <a:xfrm>
            <a:off x="838200" y="2210186"/>
            <a:ext cx="10515600" cy="4351338"/>
          </a:xfrm>
        </p:spPr>
        <p:txBody>
          <a:bodyPr vert="horz" lIns="91440" tIns="45720" rIns="91440" bIns="45720" rtlCol="0" anchor="t">
            <a:normAutofit/>
          </a:bodyPr>
          <a:lstStyle/>
          <a:p>
            <a:pPr marL="0" indent="0" algn="just">
              <a:buNone/>
            </a:pPr>
            <a:r>
              <a:rPr lang="en-US" sz="2000" dirty="0">
                <a:latin typeface="Arial"/>
                <a:cs typeface="Arial"/>
              </a:rPr>
              <a:t>In an era, where our lives are increasingly intertwined with technology, the prevalence of network cyber attacks has become a ubiquitous concern. From individuals to multinational corporations and governments, no entity is immune to the threat of cybercrime. These attacks manifest in various forms, from data breaches to ransomware extortion, leaving a trail of financial, reputational, and societal damage in their wake. Today, we'll explore the multifaceted challenges posed by network cyber attacks and examine how individuals and organizations worldwide are confronting these threats with resilience, innovation, and collaboration.</a:t>
            </a:r>
          </a:p>
          <a:p>
            <a:pPr marL="0" indent="0">
              <a:buNone/>
            </a:pPr>
            <a:br>
              <a:rPr lang="en-US" sz="1500" dirty="0">
                <a:ea typeface="+mn-lt"/>
                <a:cs typeface="+mn-lt"/>
              </a:rPr>
            </a:br>
            <a:endParaRPr lang="en-US" sz="1500" dirty="0">
              <a:latin typeface="Arial"/>
              <a:cs typeface="Arial"/>
            </a:endParaRPr>
          </a:p>
          <a:p>
            <a:pPr marL="0" indent="0">
              <a:buNone/>
            </a:pPr>
            <a:endParaRPr lang="en-US" dirty="0">
              <a:latin typeface="Calibri"/>
              <a:cs typeface="Calibri" panose="020F0502020204030204"/>
            </a:endParaRPr>
          </a:p>
        </p:txBody>
      </p:sp>
      <p:sp>
        <p:nvSpPr>
          <p:cNvPr id="4" name="Rectangle 3">
            <a:extLst>
              <a:ext uri="{FF2B5EF4-FFF2-40B4-BE49-F238E27FC236}">
                <a16:creationId xmlns:a16="http://schemas.microsoft.com/office/drawing/2014/main" id="{BECDBAAB-4DC0-BB15-446F-D1C0D9121675}"/>
              </a:ext>
            </a:extLst>
          </p:cNvPr>
          <p:cNvSpPr/>
          <p:nvPr/>
        </p:nvSpPr>
        <p:spPr>
          <a:xfrm>
            <a:off x="-1" y="0"/>
            <a:ext cx="12192000" cy="1737644"/>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latin typeface="Arial"/>
                <a:cs typeface="Arial"/>
              </a:rPr>
              <a:t>Introduction </a:t>
            </a:r>
            <a:endParaRPr lang="en-US" dirty="0">
              <a:solidFill>
                <a:schemeClr val="bg1"/>
              </a:solidFill>
              <a:cs typeface="Calibri"/>
            </a:endParaRPr>
          </a:p>
        </p:txBody>
      </p:sp>
      <p:pic>
        <p:nvPicPr>
          <p:cNvPr id="5" name="Picture 4" descr="A graph of malware infection growth rate&#10;&#10;Description automatically generated">
            <a:extLst>
              <a:ext uri="{FF2B5EF4-FFF2-40B4-BE49-F238E27FC236}">
                <a16:creationId xmlns:a16="http://schemas.microsoft.com/office/drawing/2014/main" id="{A5B814A6-3EEB-BC03-D924-EE359295F30B}"/>
              </a:ext>
            </a:extLst>
          </p:cNvPr>
          <p:cNvPicPr>
            <a:picLocks noChangeAspect="1"/>
          </p:cNvPicPr>
          <p:nvPr/>
        </p:nvPicPr>
        <p:blipFill>
          <a:blip r:embed="rId2"/>
          <a:stretch>
            <a:fillRect/>
          </a:stretch>
        </p:blipFill>
        <p:spPr>
          <a:xfrm>
            <a:off x="6972877" y="4387273"/>
            <a:ext cx="5219700" cy="2286000"/>
          </a:xfrm>
          <a:prstGeom prst="rect">
            <a:avLst/>
          </a:prstGeom>
        </p:spPr>
      </p:pic>
    </p:spTree>
    <p:extLst>
      <p:ext uri="{BB962C8B-B14F-4D97-AF65-F5344CB8AC3E}">
        <p14:creationId xmlns:p14="http://schemas.microsoft.com/office/powerpoint/2010/main" val="2192054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22596A-C62F-1782-3DC9-48B33CA8F26E}"/>
              </a:ext>
            </a:extLst>
          </p:cNvPr>
          <p:cNvSpPr txBox="1"/>
          <p:nvPr/>
        </p:nvSpPr>
        <p:spPr>
          <a:xfrm>
            <a:off x="903754" y="752044"/>
            <a:ext cx="39396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dirty="0">
                <a:latin typeface="Arial"/>
                <a:cs typeface="Arial"/>
              </a:rPr>
              <a:t>Decision Tree Classifier</a:t>
            </a:r>
          </a:p>
        </p:txBody>
      </p:sp>
      <p:pic>
        <p:nvPicPr>
          <p:cNvPr id="3" name="Picture 2" descr="A screenshot of a report&#10;&#10;Description automatically generated">
            <a:extLst>
              <a:ext uri="{FF2B5EF4-FFF2-40B4-BE49-F238E27FC236}">
                <a16:creationId xmlns:a16="http://schemas.microsoft.com/office/drawing/2014/main" id="{D205F1CB-24E1-28AB-93B4-5F4DA47CA0C5}"/>
              </a:ext>
            </a:extLst>
          </p:cNvPr>
          <p:cNvPicPr>
            <a:picLocks noChangeAspect="1"/>
          </p:cNvPicPr>
          <p:nvPr/>
        </p:nvPicPr>
        <p:blipFill>
          <a:blip r:embed="rId2"/>
          <a:stretch>
            <a:fillRect/>
          </a:stretch>
        </p:blipFill>
        <p:spPr>
          <a:xfrm>
            <a:off x="735186" y="1660913"/>
            <a:ext cx="4776547" cy="3574661"/>
          </a:xfrm>
          <a:prstGeom prst="rect">
            <a:avLst/>
          </a:prstGeom>
        </p:spPr>
      </p:pic>
      <p:pic>
        <p:nvPicPr>
          <p:cNvPr id="4" name="Picture 3">
            <a:extLst>
              <a:ext uri="{FF2B5EF4-FFF2-40B4-BE49-F238E27FC236}">
                <a16:creationId xmlns:a16="http://schemas.microsoft.com/office/drawing/2014/main" id="{831B7FBF-DEBA-79C1-0F11-5727B6CB176F}"/>
              </a:ext>
            </a:extLst>
          </p:cNvPr>
          <p:cNvPicPr>
            <a:picLocks noChangeAspect="1"/>
          </p:cNvPicPr>
          <p:nvPr/>
        </p:nvPicPr>
        <p:blipFill>
          <a:blip r:embed="rId3"/>
          <a:stretch>
            <a:fillRect/>
          </a:stretch>
        </p:blipFill>
        <p:spPr>
          <a:xfrm>
            <a:off x="5865611" y="1664375"/>
            <a:ext cx="5231246" cy="3566584"/>
          </a:xfrm>
          <a:prstGeom prst="rect">
            <a:avLst/>
          </a:prstGeom>
        </p:spPr>
      </p:pic>
    </p:spTree>
    <p:extLst>
      <p:ext uri="{BB962C8B-B14F-4D97-AF65-F5344CB8AC3E}">
        <p14:creationId xmlns:p14="http://schemas.microsoft.com/office/powerpoint/2010/main" val="488969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809012B9-7DC7-B26F-C4D5-1DDAC09885C5}"/>
              </a:ext>
            </a:extLst>
          </p:cNvPr>
          <p:cNvPicPr>
            <a:picLocks noChangeAspect="1"/>
          </p:cNvPicPr>
          <p:nvPr/>
        </p:nvPicPr>
        <p:blipFill>
          <a:blip r:embed="rId2"/>
          <a:stretch>
            <a:fillRect/>
          </a:stretch>
        </p:blipFill>
        <p:spPr>
          <a:xfrm>
            <a:off x="557922" y="1713284"/>
            <a:ext cx="5109860" cy="3788113"/>
          </a:xfrm>
          <a:prstGeom prst="rect">
            <a:avLst/>
          </a:prstGeom>
        </p:spPr>
      </p:pic>
      <p:pic>
        <p:nvPicPr>
          <p:cNvPr id="3" name="Picture 2" descr="A screenshot of a graph&#10;&#10;Description automatically generated">
            <a:extLst>
              <a:ext uri="{FF2B5EF4-FFF2-40B4-BE49-F238E27FC236}">
                <a16:creationId xmlns:a16="http://schemas.microsoft.com/office/drawing/2014/main" id="{B82CBF7B-4820-0A7A-1800-18D809F0AE3F}"/>
              </a:ext>
            </a:extLst>
          </p:cNvPr>
          <p:cNvPicPr>
            <a:picLocks noChangeAspect="1"/>
          </p:cNvPicPr>
          <p:nvPr/>
        </p:nvPicPr>
        <p:blipFill>
          <a:blip r:embed="rId3"/>
          <a:stretch>
            <a:fillRect/>
          </a:stretch>
        </p:blipFill>
        <p:spPr>
          <a:xfrm>
            <a:off x="6419647" y="1711866"/>
            <a:ext cx="5043387" cy="3782842"/>
          </a:xfrm>
          <a:prstGeom prst="rect">
            <a:avLst/>
          </a:prstGeom>
        </p:spPr>
      </p:pic>
      <p:sp>
        <p:nvSpPr>
          <p:cNvPr id="4" name="TextBox 3">
            <a:extLst>
              <a:ext uri="{FF2B5EF4-FFF2-40B4-BE49-F238E27FC236}">
                <a16:creationId xmlns:a16="http://schemas.microsoft.com/office/drawing/2014/main" id="{EDDD10DB-FA1C-9D6E-BC91-CA944CD1127F}"/>
              </a:ext>
            </a:extLst>
          </p:cNvPr>
          <p:cNvSpPr txBox="1"/>
          <p:nvPr/>
        </p:nvSpPr>
        <p:spPr>
          <a:xfrm>
            <a:off x="683556" y="774282"/>
            <a:ext cx="974744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latin typeface="Arial"/>
                <a:ea typeface="+mn-lt"/>
                <a:cs typeface="+mn-lt"/>
              </a:rPr>
              <a:t>Decision Tree Classifier with SMOTE(Synthetic Minority Over-sampling Technique)</a:t>
            </a:r>
            <a:endParaRPr lang="en-US" sz="2000" dirty="0">
              <a:latin typeface="Arial"/>
              <a:cs typeface="Arial"/>
            </a:endParaRPr>
          </a:p>
          <a:p>
            <a:pPr algn="l"/>
            <a:endParaRPr lang="en-US" sz="2000" dirty="0">
              <a:latin typeface="Arial"/>
              <a:ea typeface="Calibri"/>
              <a:cs typeface="Calibri"/>
            </a:endParaRPr>
          </a:p>
        </p:txBody>
      </p:sp>
    </p:spTree>
    <p:extLst>
      <p:ext uri="{BB962C8B-B14F-4D97-AF65-F5344CB8AC3E}">
        <p14:creationId xmlns:p14="http://schemas.microsoft.com/office/powerpoint/2010/main" val="1600709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report&#10;&#10;Description automatically generated">
            <a:extLst>
              <a:ext uri="{FF2B5EF4-FFF2-40B4-BE49-F238E27FC236}">
                <a16:creationId xmlns:a16="http://schemas.microsoft.com/office/drawing/2014/main" id="{1BFF7E22-4F1E-620B-CAC2-F3D815E83DFD}"/>
              </a:ext>
            </a:extLst>
          </p:cNvPr>
          <p:cNvPicPr>
            <a:picLocks noChangeAspect="1"/>
          </p:cNvPicPr>
          <p:nvPr/>
        </p:nvPicPr>
        <p:blipFill>
          <a:blip r:embed="rId2"/>
          <a:stretch>
            <a:fillRect/>
          </a:stretch>
        </p:blipFill>
        <p:spPr>
          <a:xfrm>
            <a:off x="611332" y="1860106"/>
            <a:ext cx="5252126" cy="3513710"/>
          </a:xfrm>
          <a:prstGeom prst="rect">
            <a:avLst/>
          </a:prstGeom>
        </p:spPr>
      </p:pic>
      <p:pic>
        <p:nvPicPr>
          <p:cNvPr id="5" name="Picture 4" descr="A screenshot of a report&#10;&#10;Description automatically generated">
            <a:extLst>
              <a:ext uri="{FF2B5EF4-FFF2-40B4-BE49-F238E27FC236}">
                <a16:creationId xmlns:a16="http://schemas.microsoft.com/office/drawing/2014/main" id="{FC5FE2C4-8A9E-8D5B-DE2C-A6D69E662881}"/>
              </a:ext>
            </a:extLst>
          </p:cNvPr>
          <p:cNvPicPr>
            <a:picLocks noChangeAspect="1"/>
          </p:cNvPicPr>
          <p:nvPr/>
        </p:nvPicPr>
        <p:blipFill>
          <a:blip r:embed="rId3"/>
          <a:stretch>
            <a:fillRect/>
          </a:stretch>
        </p:blipFill>
        <p:spPr>
          <a:xfrm>
            <a:off x="6093209" y="1856990"/>
            <a:ext cx="5301096" cy="3505781"/>
          </a:xfrm>
          <a:prstGeom prst="rect">
            <a:avLst/>
          </a:prstGeom>
        </p:spPr>
      </p:pic>
      <p:sp>
        <p:nvSpPr>
          <p:cNvPr id="6" name="TextBox 5">
            <a:extLst>
              <a:ext uri="{FF2B5EF4-FFF2-40B4-BE49-F238E27FC236}">
                <a16:creationId xmlns:a16="http://schemas.microsoft.com/office/drawing/2014/main" id="{1CD39A8E-A669-D62E-1D13-AB06899FB5C7}"/>
              </a:ext>
            </a:extLst>
          </p:cNvPr>
          <p:cNvSpPr txBox="1"/>
          <p:nvPr/>
        </p:nvSpPr>
        <p:spPr>
          <a:xfrm>
            <a:off x="614284" y="749225"/>
            <a:ext cx="7169283"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latin typeface="Arial"/>
                <a:ea typeface="+mn-lt"/>
                <a:cs typeface="+mn-lt"/>
              </a:rPr>
              <a:t>Decision Tree Classifier with Pruning Techniques</a:t>
            </a:r>
            <a:endParaRPr lang="en-US" sz="2000">
              <a:latin typeface="Arial"/>
              <a:cs typeface="Arial"/>
            </a:endParaRPr>
          </a:p>
          <a:p>
            <a:pPr algn="l"/>
            <a:endParaRPr lang="en-US" dirty="0">
              <a:ea typeface="Calibri"/>
              <a:cs typeface="Calibri"/>
            </a:endParaRPr>
          </a:p>
        </p:txBody>
      </p:sp>
    </p:spTree>
    <p:extLst>
      <p:ext uri="{BB962C8B-B14F-4D97-AF65-F5344CB8AC3E}">
        <p14:creationId xmlns:p14="http://schemas.microsoft.com/office/powerpoint/2010/main" val="221721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43D9E6A-5657-4033-E85D-FFD1551AA96A}"/>
              </a:ext>
            </a:extLst>
          </p:cNvPr>
          <p:cNvGraphicFramePr>
            <a:graphicFrameLocks noGrp="1"/>
          </p:cNvGraphicFramePr>
          <p:nvPr>
            <p:extLst>
              <p:ext uri="{D42A27DB-BD31-4B8C-83A1-F6EECF244321}">
                <p14:modId xmlns:p14="http://schemas.microsoft.com/office/powerpoint/2010/main" val="1320270864"/>
              </p:ext>
            </p:extLst>
          </p:nvPr>
        </p:nvGraphicFramePr>
        <p:xfrm>
          <a:off x="1370060" y="1847272"/>
          <a:ext cx="4564581" cy="3325355"/>
        </p:xfrm>
        <a:graphic>
          <a:graphicData uri="http://schemas.openxmlformats.org/drawingml/2006/table">
            <a:tbl>
              <a:tblPr bandRow="1">
                <a:tableStyleId>{5C22544A-7EE6-4342-B048-85BDC9FD1C3A}</a:tableStyleId>
              </a:tblPr>
              <a:tblGrid>
                <a:gridCol w="902717">
                  <a:extLst>
                    <a:ext uri="{9D8B030D-6E8A-4147-A177-3AD203B41FA5}">
                      <a16:colId xmlns:a16="http://schemas.microsoft.com/office/drawing/2014/main" val="2476578947"/>
                    </a:ext>
                  </a:extLst>
                </a:gridCol>
                <a:gridCol w="915466">
                  <a:extLst>
                    <a:ext uri="{9D8B030D-6E8A-4147-A177-3AD203B41FA5}">
                      <a16:colId xmlns:a16="http://schemas.microsoft.com/office/drawing/2014/main" val="67537774"/>
                    </a:ext>
                  </a:extLst>
                </a:gridCol>
                <a:gridCol w="915466">
                  <a:extLst>
                    <a:ext uri="{9D8B030D-6E8A-4147-A177-3AD203B41FA5}">
                      <a16:colId xmlns:a16="http://schemas.microsoft.com/office/drawing/2014/main" val="3432523571"/>
                    </a:ext>
                  </a:extLst>
                </a:gridCol>
                <a:gridCol w="915466">
                  <a:extLst>
                    <a:ext uri="{9D8B030D-6E8A-4147-A177-3AD203B41FA5}">
                      <a16:colId xmlns:a16="http://schemas.microsoft.com/office/drawing/2014/main" val="2871438347"/>
                    </a:ext>
                  </a:extLst>
                </a:gridCol>
                <a:gridCol w="915466">
                  <a:extLst>
                    <a:ext uri="{9D8B030D-6E8A-4147-A177-3AD203B41FA5}">
                      <a16:colId xmlns:a16="http://schemas.microsoft.com/office/drawing/2014/main" val="41725448"/>
                    </a:ext>
                  </a:extLst>
                </a:gridCol>
              </a:tblGrid>
              <a:tr h="790983">
                <a:tc>
                  <a:txBody>
                    <a:bodyPr/>
                    <a:lstStyle/>
                    <a:p>
                      <a:r>
                        <a:rPr lang="en-US" b="1">
                          <a:solidFill>
                            <a:srgbClr val="FFFFFF"/>
                          </a:solidFill>
                          <a:effectLst/>
                          <a:highlight>
                            <a:srgbClr val="118696"/>
                          </a:highlight>
                          <a:latin typeface="Times New Roman" panose="02020603050405020304" pitchFamily="18" charset="0"/>
                        </a:rPr>
                        <a:t>Class</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Precision</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Recall</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F1 Score </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Support</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extLst>
                  <a:ext uri="{0D108BD9-81ED-4DB2-BD59-A6C34878D82A}">
                    <a16:rowId xmlns:a16="http://schemas.microsoft.com/office/drawing/2014/main" val="703077145"/>
                  </a:ext>
                </a:extLst>
              </a:tr>
              <a:tr h="419704">
                <a:tc>
                  <a:txBody>
                    <a:bodyPr/>
                    <a:lstStyle/>
                    <a:p>
                      <a:r>
                        <a:rPr lang="en-US">
                          <a:solidFill>
                            <a:srgbClr val="000000"/>
                          </a:solidFill>
                          <a:effectLst/>
                          <a:highlight>
                            <a:srgbClr val="BFD5D9"/>
                          </a:highlight>
                          <a:latin typeface="Arial" panose="020B0604020202020204" pitchFamily="34" charset="0"/>
                        </a:rPr>
                        <a:t>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12264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1266385250"/>
                  </a:ext>
                </a:extLst>
              </a:tr>
              <a:tr h="371278">
                <a:tc>
                  <a:txBody>
                    <a:bodyPr/>
                    <a:lstStyle/>
                    <a:p>
                      <a:r>
                        <a:rPr lang="en-US">
                          <a:solidFill>
                            <a:srgbClr val="000000"/>
                          </a:solidFill>
                          <a:effectLst/>
                          <a:highlight>
                            <a:srgbClr val="E1EAED"/>
                          </a:highlight>
                          <a:latin typeface="Arial" panose="020B0604020202020204" pitchFamily="34" charset="0"/>
                        </a:rPr>
                        <a:t>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0.53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0.89</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0.67</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33393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416260924"/>
                  </a:ext>
                </a:extLst>
              </a:tr>
              <a:tr h="371278">
                <a:tc>
                  <a:txBody>
                    <a:bodyPr/>
                    <a:lstStyle/>
                    <a:p>
                      <a:r>
                        <a:rPr lang="en-US">
                          <a:solidFill>
                            <a:srgbClr val="000000"/>
                          </a:solidFill>
                          <a:effectLst/>
                          <a:highlight>
                            <a:srgbClr val="BFD5D9"/>
                          </a:highlight>
                          <a:latin typeface="Arial" panose="020B0604020202020204" pitchFamily="34" charset="0"/>
                        </a:rPr>
                        <a:t>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0.30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0.49</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0.37</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18184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3808381500"/>
                  </a:ext>
                </a:extLst>
              </a:tr>
              <a:tr h="387420">
                <a:tc>
                  <a:txBody>
                    <a:bodyPr/>
                    <a:lstStyle/>
                    <a:p>
                      <a:r>
                        <a:rPr lang="en-US">
                          <a:solidFill>
                            <a:srgbClr val="000000"/>
                          </a:solidFill>
                          <a:effectLst/>
                          <a:highlight>
                            <a:srgbClr val="E1EAED"/>
                          </a:highlight>
                          <a:latin typeface="Arial" panose="020B0604020202020204" pitchFamily="34" charset="0"/>
                        </a:rPr>
                        <a:t>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0.91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0.95</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40000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1577813334"/>
                  </a:ext>
                </a:extLst>
              </a:tr>
              <a:tr h="403562">
                <a:tc>
                  <a:txBody>
                    <a:bodyPr/>
                    <a:lstStyle/>
                    <a:p>
                      <a:r>
                        <a:rPr lang="en-US">
                          <a:solidFill>
                            <a:srgbClr val="000000"/>
                          </a:solidFill>
                          <a:effectLst/>
                          <a:highlight>
                            <a:srgbClr val="BFD5D9"/>
                          </a:highlight>
                          <a:latin typeface="Arial" panose="020B0604020202020204" pitchFamily="34" charset="0"/>
                        </a:rPr>
                        <a:t>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0.95</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0.82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0.88</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56000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3870415409"/>
                  </a:ext>
                </a:extLst>
              </a:tr>
              <a:tr h="581130">
                <a:tc>
                  <a:txBody>
                    <a:bodyPr/>
                    <a:lstStyle/>
                    <a:p>
                      <a:r>
                        <a:rPr lang="en-US">
                          <a:solidFill>
                            <a:srgbClr val="000000"/>
                          </a:solidFill>
                          <a:effectLst/>
                          <a:highlight>
                            <a:srgbClr val="E1EAED"/>
                          </a:highlight>
                          <a:latin typeface="Arial" panose="020B0604020202020204" pitchFamily="34" charset="0"/>
                        </a:rPr>
                        <a:t>5</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10491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1670269698"/>
                  </a:ext>
                </a:extLst>
              </a:tr>
            </a:tbl>
          </a:graphicData>
        </a:graphic>
      </p:graphicFrame>
      <p:graphicFrame>
        <p:nvGraphicFramePr>
          <p:cNvPr id="5" name="Table 4">
            <a:extLst>
              <a:ext uri="{FF2B5EF4-FFF2-40B4-BE49-F238E27FC236}">
                <a16:creationId xmlns:a16="http://schemas.microsoft.com/office/drawing/2014/main" id="{13350E74-2FCF-853E-2D29-74FB84D4B6DE}"/>
              </a:ext>
            </a:extLst>
          </p:cNvPr>
          <p:cNvGraphicFramePr>
            <a:graphicFrameLocks noGrp="1"/>
          </p:cNvGraphicFramePr>
          <p:nvPr>
            <p:extLst>
              <p:ext uri="{D42A27DB-BD31-4B8C-83A1-F6EECF244321}">
                <p14:modId xmlns:p14="http://schemas.microsoft.com/office/powerpoint/2010/main" val="2260293686"/>
              </p:ext>
            </p:extLst>
          </p:nvPr>
        </p:nvGraphicFramePr>
        <p:xfrm>
          <a:off x="6657878" y="1847272"/>
          <a:ext cx="4656935" cy="3329596"/>
        </p:xfrm>
        <a:graphic>
          <a:graphicData uri="http://schemas.openxmlformats.org/drawingml/2006/table">
            <a:tbl>
              <a:tblPr bandRow="1">
                <a:tableStyleId>{5C22544A-7EE6-4342-B048-85BDC9FD1C3A}</a:tableStyleId>
              </a:tblPr>
              <a:tblGrid>
                <a:gridCol w="800484">
                  <a:extLst>
                    <a:ext uri="{9D8B030D-6E8A-4147-A177-3AD203B41FA5}">
                      <a16:colId xmlns:a16="http://schemas.microsoft.com/office/drawing/2014/main" val="3806069511"/>
                    </a:ext>
                  </a:extLst>
                </a:gridCol>
                <a:gridCol w="1062181">
                  <a:extLst>
                    <a:ext uri="{9D8B030D-6E8A-4147-A177-3AD203B41FA5}">
                      <a16:colId xmlns:a16="http://schemas.microsoft.com/office/drawing/2014/main" val="3656514284"/>
                    </a:ext>
                  </a:extLst>
                </a:gridCol>
                <a:gridCol w="854363">
                  <a:extLst>
                    <a:ext uri="{9D8B030D-6E8A-4147-A177-3AD203B41FA5}">
                      <a16:colId xmlns:a16="http://schemas.microsoft.com/office/drawing/2014/main" val="320241509"/>
                    </a:ext>
                  </a:extLst>
                </a:gridCol>
                <a:gridCol w="841625">
                  <a:extLst>
                    <a:ext uri="{9D8B030D-6E8A-4147-A177-3AD203B41FA5}">
                      <a16:colId xmlns:a16="http://schemas.microsoft.com/office/drawing/2014/main" val="2197614642"/>
                    </a:ext>
                  </a:extLst>
                </a:gridCol>
                <a:gridCol w="1098282">
                  <a:extLst>
                    <a:ext uri="{9D8B030D-6E8A-4147-A177-3AD203B41FA5}">
                      <a16:colId xmlns:a16="http://schemas.microsoft.com/office/drawing/2014/main" val="3308645854"/>
                    </a:ext>
                  </a:extLst>
                </a:gridCol>
              </a:tblGrid>
              <a:tr h="985212">
                <a:tc>
                  <a:txBody>
                    <a:bodyPr/>
                    <a:lstStyle/>
                    <a:p>
                      <a:r>
                        <a:rPr lang="en-US" sz="2000" b="1">
                          <a:solidFill>
                            <a:srgbClr val="FFFFFF"/>
                          </a:solidFill>
                          <a:effectLst/>
                          <a:highlight>
                            <a:srgbClr val="118696"/>
                          </a:highlight>
                          <a:latin typeface="Arial"/>
                        </a:rPr>
                        <a:t>Class</a:t>
                      </a:r>
                      <a:endParaRPr lang="en-US" sz="2000">
                        <a:effectLst/>
                        <a:highlight>
                          <a:srgbClr val="118696"/>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sz="2000" b="1">
                          <a:solidFill>
                            <a:srgbClr val="FFFFFF"/>
                          </a:solidFill>
                          <a:effectLst/>
                          <a:highlight>
                            <a:srgbClr val="118696"/>
                          </a:highlight>
                          <a:latin typeface="Arial"/>
                        </a:rPr>
                        <a:t>Precision</a:t>
                      </a:r>
                      <a:endParaRPr lang="en-US" sz="2000">
                        <a:effectLst/>
                        <a:highlight>
                          <a:srgbClr val="118696"/>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sz="2000" b="1">
                          <a:solidFill>
                            <a:srgbClr val="FFFFFF"/>
                          </a:solidFill>
                          <a:effectLst/>
                          <a:highlight>
                            <a:srgbClr val="118696"/>
                          </a:highlight>
                          <a:latin typeface="Arial"/>
                        </a:rPr>
                        <a:t>Recall</a:t>
                      </a:r>
                      <a:endParaRPr lang="en-US" sz="2000">
                        <a:effectLst/>
                        <a:highlight>
                          <a:srgbClr val="118696"/>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sz="2000" b="1">
                          <a:solidFill>
                            <a:srgbClr val="FFFFFF"/>
                          </a:solidFill>
                          <a:effectLst/>
                          <a:highlight>
                            <a:srgbClr val="118696"/>
                          </a:highlight>
                          <a:latin typeface="Arial"/>
                        </a:rPr>
                        <a:t>F1 Score </a:t>
                      </a:r>
                      <a:endParaRPr lang="en-US" sz="2000">
                        <a:effectLst/>
                        <a:highlight>
                          <a:srgbClr val="118696"/>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sz="2000" b="1">
                          <a:solidFill>
                            <a:srgbClr val="FFFFFF"/>
                          </a:solidFill>
                          <a:effectLst/>
                          <a:highlight>
                            <a:srgbClr val="118696"/>
                          </a:highlight>
                          <a:latin typeface="Arial"/>
                        </a:rPr>
                        <a:t>Support</a:t>
                      </a:r>
                      <a:endParaRPr lang="en-US" sz="2000">
                        <a:effectLst/>
                        <a:highlight>
                          <a:srgbClr val="118696"/>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extLst>
                  <a:ext uri="{0D108BD9-81ED-4DB2-BD59-A6C34878D82A}">
                    <a16:rowId xmlns:a16="http://schemas.microsoft.com/office/drawing/2014/main" val="3654604554"/>
                  </a:ext>
                </a:extLst>
              </a:tr>
              <a:tr h="375479">
                <a:tc>
                  <a:txBody>
                    <a:bodyPr/>
                    <a:lstStyle/>
                    <a:p>
                      <a:r>
                        <a:rPr lang="en-US" sz="2000">
                          <a:solidFill>
                            <a:srgbClr val="000000"/>
                          </a:solidFill>
                          <a:effectLst/>
                          <a:highlight>
                            <a:srgbClr val="BFD5D9"/>
                          </a:highlight>
                          <a:latin typeface="Arial"/>
                        </a:rPr>
                        <a:t>0</a:t>
                      </a:r>
                      <a:endParaRPr lang="en-US" sz="200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sz="2000">
                          <a:solidFill>
                            <a:srgbClr val="000000"/>
                          </a:solidFill>
                          <a:effectLst/>
                          <a:highlight>
                            <a:srgbClr val="BFD5D9"/>
                          </a:highlight>
                          <a:latin typeface="Arial"/>
                        </a:rPr>
                        <a:t>0.00</a:t>
                      </a:r>
                      <a:endParaRPr lang="en-US" sz="200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sz="2000">
                          <a:solidFill>
                            <a:srgbClr val="000000"/>
                          </a:solidFill>
                          <a:effectLst/>
                          <a:highlight>
                            <a:srgbClr val="BFD5D9"/>
                          </a:highlight>
                          <a:latin typeface="Arial"/>
                        </a:rPr>
                        <a:t>0.00</a:t>
                      </a:r>
                      <a:endParaRPr lang="en-US" sz="200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sz="2000">
                          <a:solidFill>
                            <a:srgbClr val="000000"/>
                          </a:solidFill>
                          <a:effectLst/>
                          <a:highlight>
                            <a:srgbClr val="BFD5D9"/>
                          </a:highlight>
                          <a:latin typeface="Arial"/>
                        </a:rPr>
                        <a:t>0.00</a:t>
                      </a:r>
                      <a:endParaRPr lang="en-US" sz="200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sz="2000">
                          <a:solidFill>
                            <a:srgbClr val="000000"/>
                          </a:solidFill>
                          <a:effectLst/>
                          <a:highlight>
                            <a:srgbClr val="BFD5D9"/>
                          </a:highlight>
                          <a:latin typeface="Arial"/>
                        </a:rPr>
                        <a:t>4089</a:t>
                      </a:r>
                      <a:endParaRPr lang="en-US" sz="200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2855832986"/>
                  </a:ext>
                </a:extLst>
              </a:tr>
              <a:tr h="369454">
                <a:tc>
                  <a:txBody>
                    <a:bodyPr/>
                    <a:lstStyle/>
                    <a:p>
                      <a:r>
                        <a:rPr lang="en-US" sz="2000">
                          <a:solidFill>
                            <a:srgbClr val="000000"/>
                          </a:solidFill>
                          <a:effectLst/>
                          <a:highlight>
                            <a:srgbClr val="E1EAED"/>
                          </a:highlight>
                          <a:latin typeface="Arial"/>
                        </a:rPr>
                        <a:t>1</a:t>
                      </a:r>
                      <a:endParaRPr lang="en-US" sz="200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sz="2000">
                          <a:solidFill>
                            <a:srgbClr val="000000"/>
                          </a:solidFill>
                          <a:effectLst/>
                          <a:highlight>
                            <a:srgbClr val="E1EAED"/>
                          </a:highlight>
                          <a:latin typeface="Arial"/>
                        </a:rPr>
                        <a:t>0.42</a:t>
                      </a:r>
                      <a:endParaRPr lang="en-US" sz="200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sz="2000">
                          <a:solidFill>
                            <a:srgbClr val="000000"/>
                          </a:solidFill>
                          <a:effectLst/>
                          <a:highlight>
                            <a:srgbClr val="E1EAED"/>
                          </a:highlight>
                          <a:latin typeface="Arial"/>
                        </a:rPr>
                        <a:t>0.82</a:t>
                      </a:r>
                      <a:endParaRPr lang="en-US" sz="200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sz="2000">
                          <a:solidFill>
                            <a:srgbClr val="000000"/>
                          </a:solidFill>
                          <a:effectLst/>
                          <a:highlight>
                            <a:srgbClr val="E1EAED"/>
                          </a:highlight>
                          <a:latin typeface="Arial"/>
                        </a:rPr>
                        <a:t>0.55</a:t>
                      </a:r>
                      <a:endParaRPr lang="en-US" sz="200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sz="2000">
                          <a:solidFill>
                            <a:srgbClr val="000000"/>
                          </a:solidFill>
                          <a:effectLst/>
                          <a:highlight>
                            <a:srgbClr val="E1EAED"/>
                          </a:highlight>
                          <a:latin typeface="Arial"/>
                        </a:rPr>
                        <a:t>11132</a:t>
                      </a:r>
                      <a:endParaRPr lang="en-US" sz="200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2420778393"/>
                  </a:ext>
                </a:extLst>
              </a:tr>
              <a:tr h="375479">
                <a:tc>
                  <a:txBody>
                    <a:bodyPr/>
                    <a:lstStyle/>
                    <a:p>
                      <a:r>
                        <a:rPr lang="en-US" sz="2000">
                          <a:solidFill>
                            <a:srgbClr val="000000"/>
                          </a:solidFill>
                          <a:effectLst/>
                          <a:highlight>
                            <a:srgbClr val="BFD5D9"/>
                          </a:highlight>
                          <a:latin typeface="Arial"/>
                        </a:rPr>
                        <a:t>2</a:t>
                      </a:r>
                      <a:endParaRPr lang="en-US" sz="200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sz="2000">
                          <a:solidFill>
                            <a:srgbClr val="000000"/>
                          </a:solidFill>
                          <a:effectLst/>
                          <a:highlight>
                            <a:srgbClr val="BFD5D9"/>
                          </a:highlight>
                          <a:latin typeface="Arial"/>
                        </a:rPr>
                        <a:t>0.12</a:t>
                      </a:r>
                      <a:endParaRPr lang="en-US" sz="200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sz="2000">
                          <a:solidFill>
                            <a:srgbClr val="000000"/>
                          </a:solidFill>
                          <a:effectLst/>
                          <a:highlight>
                            <a:srgbClr val="BFD5D9"/>
                          </a:highlight>
                          <a:latin typeface="Arial"/>
                        </a:rPr>
                        <a:t>0.42</a:t>
                      </a:r>
                      <a:endParaRPr lang="en-US" sz="200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sz="2000">
                          <a:solidFill>
                            <a:srgbClr val="000000"/>
                          </a:solidFill>
                          <a:effectLst/>
                          <a:highlight>
                            <a:srgbClr val="BFD5D9"/>
                          </a:highlight>
                          <a:latin typeface="Arial"/>
                        </a:rPr>
                        <a:t>0.19</a:t>
                      </a:r>
                      <a:endParaRPr lang="en-US" sz="200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sz="2000">
                          <a:solidFill>
                            <a:srgbClr val="000000"/>
                          </a:solidFill>
                          <a:effectLst/>
                          <a:highlight>
                            <a:srgbClr val="BFD5D9"/>
                          </a:highlight>
                          <a:latin typeface="Arial"/>
                        </a:rPr>
                        <a:t>6062</a:t>
                      </a:r>
                      <a:endParaRPr lang="en-US" sz="200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1585384463"/>
                  </a:ext>
                </a:extLst>
              </a:tr>
              <a:tr h="431030">
                <a:tc>
                  <a:txBody>
                    <a:bodyPr/>
                    <a:lstStyle/>
                    <a:p>
                      <a:r>
                        <a:rPr lang="en-US" sz="2000">
                          <a:solidFill>
                            <a:srgbClr val="000000"/>
                          </a:solidFill>
                          <a:effectLst/>
                          <a:highlight>
                            <a:srgbClr val="E1EAED"/>
                          </a:highlight>
                          <a:latin typeface="Arial"/>
                        </a:rPr>
                        <a:t>3</a:t>
                      </a:r>
                      <a:endParaRPr lang="en-US" sz="200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sz="2000">
                          <a:solidFill>
                            <a:srgbClr val="000000"/>
                          </a:solidFill>
                          <a:effectLst/>
                          <a:highlight>
                            <a:srgbClr val="E1EAED"/>
                          </a:highlight>
                          <a:latin typeface="Arial"/>
                        </a:rPr>
                        <a:t>1.00</a:t>
                      </a:r>
                      <a:endParaRPr lang="en-US" sz="200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sz="2000">
                          <a:solidFill>
                            <a:srgbClr val="000000"/>
                          </a:solidFill>
                          <a:effectLst/>
                          <a:highlight>
                            <a:srgbClr val="E1EAED"/>
                          </a:highlight>
                          <a:latin typeface="Arial"/>
                        </a:rPr>
                        <a:t>0.67</a:t>
                      </a:r>
                      <a:endParaRPr lang="en-US" sz="200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sz="2000">
                          <a:solidFill>
                            <a:srgbClr val="000000"/>
                          </a:solidFill>
                          <a:effectLst/>
                          <a:highlight>
                            <a:srgbClr val="E1EAED"/>
                          </a:highlight>
                          <a:latin typeface="Arial"/>
                        </a:rPr>
                        <a:t>0.80</a:t>
                      </a:r>
                      <a:endParaRPr lang="en-US" sz="200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sz="2000">
                          <a:solidFill>
                            <a:srgbClr val="000000"/>
                          </a:solidFill>
                          <a:effectLst/>
                          <a:highlight>
                            <a:srgbClr val="E1EAED"/>
                          </a:highlight>
                          <a:latin typeface="Arial"/>
                        </a:rPr>
                        <a:t>18871</a:t>
                      </a:r>
                      <a:endParaRPr lang="en-US" sz="200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2032831991"/>
                  </a:ext>
                </a:extLst>
              </a:tr>
              <a:tr h="415636">
                <a:tc>
                  <a:txBody>
                    <a:bodyPr/>
                    <a:lstStyle/>
                    <a:p>
                      <a:r>
                        <a:rPr lang="en-US" sz="2000">
                          <a:solidFill>
                            <a:srgbClr val="000000"/>
                          </a:solidFill>
                          <a:effectLst/>
                          <a:highlight>
                            <a:srgbClr val="BFD5D9"/>
                          </a:highlight>
                          <a:latin typeface="Arial"/>
                        </a:rPr>
                        <a:t>4</a:t>
                      </a:r>
                      <a:endParaRPr lang="en-US" sz="200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sz="2000">
                          <a:solidFill>
                            <a:srgbClr val="000000"/>
                          </a:solidFill>
                          <a:effectLst/>
                          <a:highlight>
                            <a:srgbClr val="BFD5D9"/>
                          </a:highlight>
                          <a:latin typeface="Arial"/>
                        </a:rPr>
                        <a:t>0.90</a:t>
                      </a:r>
                      <a:endParaRPr lang="en-US" sz="200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sz="2000">
                          <a:solidFill>
                            <a:srgbClr val="000000"/>
                          </a:solidFill>
                          <a:effectLst/>
                          <a:highlight>
                            <a:srgbClr val="BFD5D9"/>
                          </a:highlight>
                          <a:latin typeface="Arial"/>
                        </a:rPr>
                        <a:t>0.60</a:t>
                      </a:r>
                      <a:endParaRPr lang="en-US" sz="200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sz="2000">
                          <a:solidFill>
                            <a:srgbClr val="000000"/>
                          </a:solidFill>
                          <a:effectLst/>
                          <a:highlight>
                            <a:srgbClr val="BFD5D9"/>
                          </a:highlight>
                          <a:latin typeface="Arial"/>
                        </a:rPr>
                        <a:t>0.72</a:t>
                      </a:r>
                      <a:endParaRPr lang="en-US" sz="200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sz="2000">
                          <a:solidFill>
                            <a:srgbClr val="000000"/>
                          </a:solidFill>
                          <a:effectLst/>
                          <a:highlight>
                            <a:srgbClr val="BFD5D9"/>
                          </a:highlight>
                          <a:latin typeface="Arial"/>
                        </a:rPr>
                        <a:t>37000</a:t>
                      </a:r>
                      <a:endParaRPr lang="en-US" sz="200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3036879304"/>
                  </a:ext>
                </a:extLst>
              </a:tr>
              <a:tr h="346596">
                <a:tc>
                  <a:txBody>
                    <a:bodyPr/>
                    <a:lstStyle/>
                    <a:p>
                      <a:r>
                        <a:rPr lang="en-US" sz="2000">
                          <a:solidFill>
                            <a:srgbClr val="000000"/>
                          </a:solidFill>
                          <a:effectLst/>
                          <a:highlight>
                            <a:srgbClr val="E1EAED"/>
                          </a:highlight>
                          <a:latin typeface="Arial"/>
                        </a:rPr>
                        <a:t>5</a:t>
                      </a:r>
                      <a:endParaRPr lang="en-US" sz="200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sz="2000">
                          <a:solidFill>
                            <a:srgbClr val="000000"/>
                          </a:solidFill>
                          <a:effectLst/>
                          <a:highlight>
                            <a:srgbClr val="E1EAED"/>
                          </a:highlight>
                          <a:latin typeface="Arial"/>
                        </a:rPr>
                        <a:t>0.00</a:t>
                      </a:r>
                      <a:endParaRPr lang="en-US" sz="200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sz="2000">
                          <a:solidFill>
                            <a:srgbClr val="000000"/>
                          </a:solidFill>
                          <a:effectLst/>
                          <a:highlight>
                            <a:srgbClr val="E1EAED"/>
                          </a:highlight>
                          <a:latin typeface="Arial"/>
                        </a:rPr>
                        <a:t>0.00</a:t>
                      </a:r>
                      <a:endParaRPr lang="en-US" sz="200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sz="2000">
                          <a:solidFill>
                            <a:srgbClr val="000000"/>
                          </a:solidFill>
                          <a:effectLst/>
                          <a:highlight>
                            <a:srgbClr val="E1EAED"/>
                          </a:highlight>
                          <a:latin typeface="Arial"/>
                        </a:rPr>
                        <a:t>0.00</a:t>
                      </a:r>
                      <a:endParaRPr lang="en-US" sz="200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sz="2000">
                          <a:solidFill>
                            <a:srgbClr val="000000"/>
                          </a:solidFill>
                          <a:effectLst/>
                          <a:highlight>
                            <a:srgbClr val="E1EAED"/>
                          </a:highlight>
                          <a:latin typeface="Arial"/>
                        </a:rPr>
                        <a:t>3496</a:t>
                      </a:r>
                      <a:endParaRPr lang="en-US" sz="200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3086220189"/>
                  </a:ext>
                </a:extLst>
              </a:tr>
            </a:tbl>
          </a:graphicData>
        </a:graphic>
      </p:graphicFrame>
      <p:sp>
        <p:nvSpPr>
          <p:cNvPr id="6" name="TextBox 5">
            <a:extLst>
              <a:ext uri="{FF2B5EF4-FFF2-40B4-BE49-F238E27FC236}">
                <a16:creationId xmlns:a16="http://schemas.microsoft.com/office/drawing/2014/main" id="{4F32F533-77E1-0492-BB1F-39916110C481}"/>
              </a:ext>
            </a:extLst>
          </p:cNvPr>
          <p:cNvSpPr txBox="1"/>
          <p:nvPr/>
        </p:nvSpPr>
        <p:spPr>
          <a:xfrm>
            <a:off x="1046788" y="862060"/>
            <a:ext cx="8777622"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latin typeface="Arial"/>
                <a:ea typeface="+mn-lt"/>
                <a:cs typeface="+mn-lt"/>
              </a:rPr>
              <a:t>Decision Tree Classifier with grid search on Train Data and Test Data</a:t>
            </a:r>
            <a:endParaRPr lang="en-US" sz="2000">
              <a:latin typeface="Arial"/>
              <a:cs typeface="Arial"/>
            </a:endParaRPr>
          </a:p>
          <a:p>
            <a:pPr algn="l"/>
            <a:endParaRPr lang="en-US" dirty="0">
              <a:ea typeface="Calibri"/>
              <a:cs typeface="Calibri"/>
            </a:endParaRPr>
          </a:p>
        </p:txBody>
      </p:sp>
    </p:spTree>
    <p:extLst>
      <p:ext uri="{BB962C8B-B14F-4D97-AF65-F5344CB8AC3E}">
        <p14:creationId xmlns:p14="http://schemas.microsoft.com/office/powerpoint/2010/main" val="2350976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80F6BA-B9EE-C4B1-D2A7-2D696AACFFAC}"/>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b="1" dirty="0"/>
              <a:t>Ensembling</a:t>
            </a:r>
          </a:p>
        </p:txBody>
      </p:sp>
      <p:pic>
        <p:nvPicPr>
          <p:cNvPr id="5" name="Picture 4" descr="A screenshot of a computer&#10;&#10;Description automatically generated">
            <a:extLst>
              <a:ext uri="{FF2B5EF4-FFF2-40B4-BE49-F238E27FC236}">
                <a16:creationId xmlns:a16="http://schemas.microsoft.com/office/drawing/2014/main" id="{FDB943E0-FB1B-84D6-E332-B30631380F0A}"/>
              </a:ext>
            </a:extLst>
          </p:cNvPr>
          <p:cNvPicPr>
            <a:picLocks noChangeAspect="1"/>
          </p:cNvPicPr>
          <p:nvPr/>
        </p:nvPicPr>
        <p:blipFill>
          <a:blip r:embed="rId2"/>
          <a:stretch>
            <a:fillRect/>
          </a:stretch>
        </p:blipFill>
        <p:spPr>
          <a:xfrm>
            <a:off x="318289" y="2957665"/>
            <a:ext cx="5554150" cy="3346376"/>
          </a:xfrm>
          <a:prstGeom prst="rect">
            <a:avLst/>
          </a:prstGeom>
        </p:spPr>
      </p:pic>
      <p:pic>
        <p:nvPicPr>
          <p:cNvPr id="4" name="Picture 3" descr="A screenshot of a report&#10;&#10;Description automatically generated">
            <a:extLst>
              <a:ext uri="{FF2B5EF4-FFF2-40B4-BE49-F238E27FC236}">
                <a16:creationId xmlns:a16="http://schemas.microsoft.com/office/drawing/2014/main" id="{2E36FE20-B1E4-9669-5EA7-A04ACA4BA207}"/>
              </a:ext>
            </a:extLst>
          </p:cNvPr>
          <p:cNvPicPr>
            <a:picLocks noChangeAspect="1"/>
          </p:cNvPicPr>
          <p:nvPr/>
        </p:nvPicPr>
        <p:blipFill>
          <a:blip r:embed="rId3"/>
          <a:stretch>
            <a:fillRect/>
          </a:stretch>
        </p:blipFill>
        <p:spPr>
          <a:xfrm>
            <a:off x="6307988" y="2957665"/>
            <a:ext cx="5577295" cy="3346376"/>
          </a:xfrm>
          <a:prstGeom prst="rect">
            <a:avLst/>
          </a:prstGeom>
        </p:spPr>
      </p:pic>
      <p:sp>
        <p:nvSpPr>
          <p:cNvPr id="6" name="TextBox 5">
            <a:extLst>
              <a:ext uri="{FF2B5EF4-FFF2-40B4-BE49-F238E27FC236}">
                <a16:creationId xmlns:a16="http://schemas.microsoft.com/office/drawing/2014/main" id="{9799B8A1-13DC-D0CD-8446-3BFB20E0F902}"/>
              </a:ext>
            </a:extLst>
          </p:cNvPr>
          <p:cNvSpPr txBox="1"/>
          <p:nvPr/>
        </p:nvSpPr>
        <p:spPr>
          <a:xfrm>
            <a:off x="533400" y="2131797"/>
            <a:ext cx="3831772" cy="369332"/>
          </a:xfrm>
          <a:prstGeom prst="rect">
            <a:avLst/>
          </a:prstGeom>
          <a:noFill/>
        </p:spPr>
        <p:txBody>
          <a:bodyPr wrap="square" rtlCol="0">
            <a:spAutoFit/>
          </a:bodyPr>
          <a:lstStyle/>
          <a:p>
            <a:r>
              <a:rPr lang="en-US" dirty="0"/>
              <a:t>Random Forest Classifier</a:t>
            </a:r>
          </a:p>
        </p:txBody>
      </p:sp>
    </p:spTree>
    <p:extLst>
      <p:ext uri="{BB962C8B-B14F-4D97-AF65-F5344CB8AC3E}">
        <p14:creationId xmlns:p14="http://schemas.microsoft.com/office/powerpoint/2010/main" val="1306341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1168165C-C9FF-9AE1-AD1C-56D563C4A5BB}"/>
              </a:ext>
            </a:extLst>
          </p:cNvPr>
          <p:cNvPicPr>
            <a:picLocks noChangeAspect="1"/>
          </p:cNvPicPr>
          <p:nvPr/>
        </p:nvPicPr>
        <p:blipFill>
          <a:blip r:embed="rId2"/>
          <a:stretch>
            <a:fillRect/>
          </a:stretch>
        </p:blipFill>
        <p:spPr>
          <a:xfrm>
            <a:off x="823190" y="2021609"/>
            <a:ext cx="4957619" cy="3276600"/>
          </a:xfrm>
          <a:prstGeom prst="rect">
            <a:avLst/>
          </a:prstGeom>
        </p:spPr>
      </p:pic>
      <p:pic>
        <p:nvPicPr>
          <p:cNvPr id="3" name="Picture 2" descr="A screenshot of a graph&#10;&#10;Description automatically generated">
            <a:extLst>
              <a:ext uri="{FF2B5EF4-FFF2-40B4-BE49-F238E27FC236}">
                <a16:creationId xmlns:a16="http://schemas.microsoft.com/office/drawing/2014/main" id="{35BA3D82-9841-F4C4-63B7-42251EB03199}"/>
              </a:ext>
            </a:extLst>
          </p:cNvPr>
          <p:cNvPicPr>
            <a:picLocks noChangeAspect="1"/>
          </p:cNvPicPr>
          <p:nvPr/>
        </p:nvPicPr>
        <p:blipFill>
          <a:blip r:embed="rId3"/>
          <a:stretch>
            <a:fillRect/>
          </a:stretch>
        </p:blipFill>
        <p:spPr>
          <a:xfrm>
            <a:off x="6818168" y="2115416"/>
            <a:ext cx="4682452" cy="3181350"/>
          </a:xfrm>
          <a:prstGeom prst="rect">
            <a:avLst/>
          </a:prstGeom>
        </p:spPr>
      </p:pic>
      <p:sp>
        <p:nvSpPr>
          <p:cNvPr id="4" name="TextBox 3">
            <a:extLst>
              <a:ext uri="{FF2B5EF4-FFF2-40B4-BE49-F238E27FC236}">
                <a16:creationId xmlns:a16="http://schemas.microsoft.com/office/drawing/2014/main" id="{07C40AA9-541B-82EE-B0AA-2DC70648CCA7}"/>
              </a:ext>
            </a:extLst>
          </p:cNvPr>
          <p:cNvSpPr txBox="1"/>
          <p:nvPr/>
        </p:nvSpPr>
        <p:spPr>
          <a:xfrm>
            <a:off x="850307" y="593933"/>
            <a:ext cx="985045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latin typeface="Arial"/>
                <a:cs typeface="Arial"/>
              </a:rPr>
              <a:t>Random Forest Classifier with SMOTE(Synthetic Minority Over-sampling Technique)</a:t>
            </a:r>
          </a:p>
        </p:txBody>
      </p:sp>
    </p:spTree>
    <p:extLst>
      <p:ext uri="{BB962C8B-B14F-4D97-AF65-F5344CB8AC3E}">
        <p14:creationId xmlns:p14="http://schemas.microsoft.com/office/powerpoint/2010/main" val="2613605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22CF3B6-21A9-1181-4528-963187F01E58}"/>
              </a:ext>
            </a:extLst>
          </p:cNvPr>
          <p:cNvSpPr txBox="1"/>
          <p:nvPr/>
        </p:nvSpPr>
        <p:spPr>
          <a:xfrm>
            <a:off x="871671" y="615297"/>
            <a:ext cx="1016379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latin typeface="Arial"/>
                <a:cs typeface="Arial"/>
              </a:rPr>
              <a:t>Random Forest Classifier with regularization and feature sampling on Train Data and Test Data</a:t>
            </a:r>
          </a:p>
        </p:txBody>
      </p:sp>
      <p:pic>
        <p:nvPicPr>
          <p:cNvPr id="2" name="Picture 1">
            <a:extLst>
              <a:ext uri="{FF2B5EF4-FFF2-40B4-BE49-F238E27FC236}">
                <a16:creationId xmlns:a16="http://schemas.microsoft.com/office/drawing/2014/main" id="{B7FB8C24-E7E6-44AE-7064-983CD3122161}"/>
              </a:ext>
            </a:extLst>
          </p:cNvPr>
          <p:cNvPicPr>
            <a:picLocks noChangeAspect="1"/>
          </p:cNvPicPr>
          <p:nvPr/>
        </p:nvPicPr>
        <p:blipFill>
          <a:blip r:embed="rId2"/>
          <a:stretch>
            <a:fillRect/>
          </a:stretch>
        </p:blipFill>
        <p:spPr>
          <a:xfrm>
            <a:off x="317500" y="2047329"/>
            <a:ext cx="5778500" cy="3293886"/>
          </a:xfrm>
          <a:prstGeom prst="rect">
            <a:avLst/>
          </a:prstGeom>
        </p:spPr>
      </p:pic>
      <p:pic>
        <p:nvPicPr>
          <p:cNvPr id="3" name="Picture 2">
            <a:extLst>
              <a:ext uri="{FF2B5EF4-FFF2-40B4-BE49-F238E27FC236}">
                <a16:creationId xmlns:a16="http://schemas.microsoft.com/office/drawing/2014/main" id="{1BF6A54D-CCCC-D281-4B06-945DECA29400}"/>
              </a:ext>
            </a:extLst>
          </p:cNvPr>
          <p:cNvPicPr>
            <a:picLocks noChangeAspect="1"/>
          </p:cNvPicPr>
          <p:nvPr/>
        </p:nvPicPr>
        <p:blipFill>
          <a:blip r:embed="rId3"/>
          <a:stretch>
            <a:fillRect/>
          </a:stretch>
        </p:blipFill>
        <p:spPr>
          <a:xfrm>
            <a:off x="6433457" y="2047329"/>
            <a:ext cx="5441043" cy="3087914"/>
          </a:xfrm>
          <a:prstGeom prst="rect">
            <a:avLst/>
          </a:prstGeom>
        </p:spPr>
      </p:pic>
      <p:sp>
        <p:nvSpPr>
          <p:cNvPr id="4" name="TextBox 3">
            <a:extLst>
              <a:ext uri="{FF2B5EF4-FFF2-40B4-BE49-F238E27FC236}">
                <a16:creationId xmlns:a16="http://schemas.microsoft.com/office/drawing/2014/main" id="{6BA8FF98-77A2-8BC8-BBC8-C7FC415B8941}"/>
              </a:ext>
            </a:extLst>
          </p:cNvPr>
          <p:cNvSpPr txBox="1"/>
          <p:nvPr/>
        </p:nvSpPr>
        <p:spPr>
          <a:xfrm>
            <a:off x="740229" y="1730829"/>
            <a:ext cx="3348417" cy="369332"/>
          </a:xfrm>
          <a:prstGeom prst="rect">
            <a:avLst/>
          </a:prstGeom>
          <a:noFill/>
        </p:spPr>
        <p:txBody>
          <a:bodyPr wrap="none" rtlCol="0">
            <a:spAutoFit/>
          </a:bodyPr>
          <a:lstStyle/>
          <a:p>
            <a:r>
              <a:rPr lang="en-US" dirty="0"/>
              <a:t>Classification report on Train Data</a:t>
            </a:r>
          </a:p>
        </p:txBody>
      </p:sp>
      <p:sp>
        <p:nvSpPr>
          <p:cNvPr id="6" name="TextBox 5">
            <a:extLst>
              <a:ext uri="{FF2B5EF4-FFF2-40B4-BE49-F238E27FC236}">
                <a16:creationId xmlns:a16="http://schemas.microsoft.com/office/drawing/2014/main" id="{4C52A1CB-88B8-873E-B1D2-1A351ACC43D9}"/>
              </a:ext>
            </a:extLst>
          </p:cNvPr>
          <p:cNvSpPr txBox="1"/>
          <p:nvPr/>
        </p:nvSpPr>
        <p:spPr>
          <a:xfrm>
            <a:off x="7326085" y="1709058"/>
            <a:ext cx="3261021" cy="646331"/>
          </a:xfrm>
          <a:prstGeom prst="rect">
            <a:avLst/>
          </a:prstGeom>
          <a:noFill/>
        </p:spPr>
        <p:txBody>
          <a:bodyPr wrap="none" rtlCol="0">
            <a:spAutoFit/>
          </a:bodyPr>
          <a:lstStyle/>
          <a:p>
            <a:r>
              <a:rPr lang="en-US" dirty="0"/>
              <a:t>Classification report on Test Data</a:t>
            </a:r>
          </a:p>
          <a:p>
            <a:endParaRPr lang="en-US" dirty="0"/>
          </a:p>
        </p:txBody>
      </p:sp>
    </p:spTree>
    <p:extLst>
      <p:ext uri="{BB962C8B-B14F-4D97-AF65-F5344CB8AC3E}">
        <p14:creationId xmlns:p14="http://schemas.microsoft.com/office/powerpoint/2010/main" val="3079515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66FDDA7E-8F6D-FA03-52CF-1BE918E5DC0A}"/>
              </a:ext>
            </a:extLst>
          </p:cNvPr>
          <p:cNvGraphicFramePr>
            <a:graphicFrameLocks noGrp="1"/>
          </p:cNvGraphicFramePr>
          <p:nvPr/>
        </p:nvGraphicFramePr>
        <p:xfrm>
          <a:off x="870417" y="1477988"/>
          <a:ext cx="4933997" cy="3631243"/>
        </p:xfrm>
        <a:graphic>
          <a:graphicData uri="http://schemas.openxmlformats.org/drawingml/2006/table">
            <a:tbl>
              <a:tblPr bandRow="1">
                <a:tableStyleId>{5C22544A-7EE6-4342-B048-85BDC9FD1C3A}</a:tableStyleId>
              </a:tblPr>
              <a:tblGrid>
                <a:gridCol w="975773">
                  <a:extLst>
                    <a:ext uri="{9D8B030D-6E8A-4147-A177-3AD203B41FA5}">
                      <a16:colId xmlns:a16="http://schemas.microsoft.com/office/drawing/2014/main" val="203821449"/>
                    </a:ext>
                  </a:extLst>
                </a:gridCol>
                <a:gridCol w="989556">
                  <a:extLst>
                    <a:ext uri="{9D8B030D-6E8A-4147-A177-3AD203B41FA5}">
                      <a16:colId xmlns:a16="http://schemas.microsoft.com/office/drawing/2014/main" val="2713250885"/>
                    </a:ext>
                  </a:extLst>
                </a:gridCol>
                <a:gridCol w="989556">
                  <a:extLst>
                    <a:ext uri="{9D8B030D-6E8A-4147-A177-3AD203B41FA5}">
                      <a16:colId xmlns:a16="http://schemas.microsoft.com/office/drawing/2014/main" val="215714702"/>
                    </a:ext>
                  </a:extLst>
                </a:gridCol>
                <a:gridCol w="989556">
                  <a:extLst>
                    <a:ext uri="{9D8B030D-6E8A-4147-A177-3AD203B41FA5}">
                      <a16:colId xmlns:a16="http://schemas.microsoft.com/office/drawing/2014/main" val="2364911142"/>
                    </a:ext>
                  </a:extLst>
                </a:gridCol>
                <a:gridCol w="989556">
                  <a:extLst>
                    <a:ext uri="{9D8B030D-6E8A-4147-A177-3AD203B41FA5}">
                      <a16:colId xmlns:a16="http://schemas.microsoft.com/office/drawing/2014/main" val="1981905814"/>
                    </a:ext>
                  </a:extLst>
                </a:gridCol>
              </a:tblGrid>
              <a:tr h="518749">
                <a:tc>
                  <a:txBody>
                    <a:bodyPr/>
                    <a:lstStyle/>
                    <a:p>
                      <a:r>
                        <a:rPr lang="en-US" b="1" dirty="0">
                          <a:solidFill>
                            <a:srgbClr val="FFFFFF"/>
                          </a:solidFill>
                          <a:effectLst/>
                          <a:highlight>
                            <a:srgbClr val="118696"/>
                          </a:highlight>
                          <a:latin typeface="Times New Roman"/>
                        </a:rPr>
                        <a:t>Class</a:t>
                      </a:r>
                      <a:endParaRPr lang="en-US" dirty="0">
                        <a:effectLst/>
                        <a:highlight>
                          <a:srgbClr val="118696"/>
                        </a:highlight>
                        <a:latin typeface="Times New Roman"/>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dirty="0">
                          <a:solidFill>
                            <a:srgbClr val="FFFFFF"/>
                          </a:solidFill>
                          <a:effectLst/>
                          <a:highlight>
                            <a:srgbClr val="118696"/>
                          </a:highlight>
                          <a:latin typeface="Times New Roman"/>
                        </a:rPr>
                        <a:t>Precision</a:t>
                      </a:r>
                      <a:endParaRPr lang="en-US" dirty="0">
                        <a:effectLst/>
                        <a:highlight>
                          <a:srgbClr val="118696"/>
                        </a:highlight>
                        <a:latin typeface="Times New Roman"/>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dirty="0">
                          <a:solidFill>
                            <a:srgbClr val="FFFFFF"/>
                          </a:solidFill>
                          <a:effectLst/>
                          <a:highlight>
                            <a:srgbClr val="118696"/>
                          </a:highlight>
                          <a:latin typeface="Times New Roman"/>
                        </a:rPr>
                        <a:t>Recall</a:t>
                      </a:r>
                      <a:endParaRPr lang="en-US" dirty="0">
                        <a:effectLst/>
                        <a:highlight>
                          <a:srgbClr val="118696"/>
                        </a:highlight>
                        <a:latin typeface="Times New Roman"/>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dirty="0">
                          <a:solidFill>
                            <a:srgbClr val="FFFFFF"/>
                          </a:solidFill>
                          <a:effectLst/>
                          <a:highlight>
                            <a:srgbClr val="118696"/>
                          </a:highlight>
                          <a:latin typeface="Times New Roman"/>
                        </a:rPr>
                        <a:t>F1 Score </a:t>
                      </a:r>
                      <a:endParaRPr lang="en-US" dirty="0">
                        <a:effectLst/>
                        <a:highlight>
                          <a:srgbClr val="118696"/>
                        </a:highlight>
                        <a:latin typeface="Times New Roman"/>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dirty="0">
                          <a:solidFill>
                            <a:srgbClr val="FFFFFF"/>
                          </a:solidFill>
                          <a:effectLst/>
                          <a:highlight>
                            <a:srgbClr val="118696"/>
                          </a:highlight>
                          <a:latin typeface="Times New Roman"/>
                        </a:rPr>
                        <a:t>Support</a:t>
                      </a:r>
                      <a:endParaRPr lang="en-US" dirty="0">
                        <a:effectLst/>
                        <a:highlight>
                          <a:srgbClr val="118696"/>
                        </a:highlight>
                        <a:latin typeface="Times New Roman"/>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extLst>
                  <a:ext uri="{0D108BD9-81ED-4DB2-BD59-A6C34878D82A}">
                    <a16:rowId xmlns:a16="http://schemas.microsoft.com/office/drawing/2014/main" val="555644702"/>
                  </a:ext>
                </a:extLst>
              </a:tr>
              <a:tr h="518749">
                <a:tc>
                  <a:txBody>
                    <a:bodyPr/>
                    <a:lstStyle/>
                    <a:p>
                      <a:r>
                        <a:rPr lang="en-US" dirty="0">
                          <a:solidFill>
                            <a:srgbClr val="000000"/>
                          </a:solidFill>
                          <a:effectLst/>
                          <a:highlight>
                            <a:srgbClr val="BFD5D9"/>
                          </a:highlight>
                          <a:latin typeface="Arial"/>
                        </a:rPr>
                        <a:t>0</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0.96</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0.02</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0.03</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12264</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1734870473"/>
                  </a:ext>
                </a:extLst>
              </a:tr>
              <a:tr h="518749">
                <a:tc>
                  <a:txBody>
                    <a:bodyPr/>
                    <a:lstStyle/>
                    <a:p>
                      <a:r>
                        <a:rPr lang="en-US" dirty="0">
                          <a:solidFill>
                            <a:srgbClr val="000000"/>
                          </a:solidFill>
                          <a:effectLst/>
                          <a:highlight>
                            <a:srgbClr val="E1EAED"/>
                          </a:highlight>
                          <a:latin typeface="Arial"/>
                        </a:rPr>
                        <a:t>1</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0.64</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0.95</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0.76</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33393</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2415196542"/>
                  </a:ext>
                </a:extLst>
              </a:tr>
              <a:tr h="518749">
                <a:tc>
                  <a:txBody>
                    <a:bodyPr/>
                    <a:lstStyle/>
                    <a:p>
                      <a:r>
                        <a:rPr lang="en-US" dirty="0">
                          <a:solidFill>
                            <a:srgbClr val="000000"/>
                          </a:solidFill>
                          <a:effectLst/>
                          <a:highlight>
                            <a:srgbClr val="BFD5D9"/>
                          </a:highlight>
                          <a:latin typeface="Arial"/>
                        </a:rPr>
                        <a:t>2</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0.64</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0.79</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0.71</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18184</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1669688489"/>
                  </a:ext>
                </a:extLst>
              </a:tr>
              <a:tr h="518749">
                <a:tc>
                  <a:txBody>
                    <a:bodyPr/>
                    <a:lstStyle/>
                    <a:p>
                      <a:r>
                        <a:rPr lang="en-US" dirty="0">
                          <a:solidFill>
                            <a:srgbClr val="000000"/>
                          </a:solidFill>
                          <a:effectLst/>
                          <a:highlight>
                            <a:srgbClr val="E1EAED"/>
                          </a:highlight>
                          <a:latin typeface="Arial"/>
                        </a:rPr>
                        <a:t>3</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1.00</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0.98</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0.99</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40000</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4125455297"/>
                  </a:ext>
                </a:extLst>
              </a:tr>
              <a:tr h="518749">
                <a:tc>
                  <a:txBody>
                    <a:bodyPr/>
                    <a:lstStyle/>
                    <a:p>
                      <a:r>
                        <a:rPr lang="en-US" dirty="0">
                          <a:solidFill>
                            <a:srgbClr val="000000"/>
                          </a:solidFill>
                          <a:effectLst/>
                          <a:highlight>
                            <a:srgbClr val="BFD5D9"/>
                          </a:highlight>
                          <a:latin typeface="Arial"/>
                        </a:rPr>
                        <a:t>4</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0.96</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0.87</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0.91</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56000</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320824442"/>
                  </a:ext>
                </a:extLst>
              </a:tr>
              <a:tr h="518749">
                <a:tc>
                  <a:txBody>
                    <a:bodyPr/>
                    <a:lstStyle/>
                    <a:p>
                      <a:r>
                        <a:rPr lang="en-US" dirty="0">
                          <a:solidFill>
                            <a:srgbClr val="000000"/>
                          </a:solidFill>
                          <a:effectLst/>
                          <a:highlight>
                            <a:srgbClr val="E1EAED"/>
                          </a:highlight>
                          <a:latin typeface="Arial"/>
                        </a:rPr>
                        <a:t>5</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0.90</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0.67</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0.77</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10491</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3117311464"/>
                  </a:ext>
                </a:extLst>
              </a:tr>
            </a:tbl>
          </a:graphicData>
        </a:graphic>
      </p:graphicFrame>
      <p:graphicFrame>
        <p:nvGraphicFramePr>
          <p:cNvPr id="7" name="Table 6">
            <a:extLst>
              <a:ext uri="{FF2B5EF4-FFF2-40B4-BE49-F238E27FC236}">
                <a16:creationId xmlns:a16="http://schemas.microsoft.com/office/drawing/2014/main" id="{13478006-6412-5532-CA93-F28CCB407B92}"/>
              </a:ext>
            </a:extLst>
          </p:cNvPr>
          <p:cNvGraphicFramePr>
            <a:graphicFrameLocks noGrp="1"/>
          </p:cNvGraphicFramePr>
          <p:nvPr/>
        </p:nvGraphicFramePr>
        <p:xfrm>
          <a:off x="6501925" y="1481271"/>
          <a:ext cx="4919808" cy="3631344"/>
        </p:xfrm>
        <a:graphic>
          <a:graphicData uri="http://schemas.openxmlformats.org/drawingml/2006/table">
            <a:tbl>
              <a:tblPr bandRow="1">
                <a:tableStyleId>{5C22544A-7EE6-4342-B048-85BDC9FD1C3A}</a:tableStyleId>
              </a:tblPr>
              <a:tblGrid>
                <a:gridCol w="972968">
                  <a:extLst>
                    <a:ext uri="{9D8B030D-6E8A-4147-A177-3AD203B41FA5}">
                      <a16:colId xmlns:a16="http://schemas.microsoft.com/office/drawing/2014/main" val="1447391805"/>
                    </a:ext>
                  </a:extLst>
                </a:gridCol>
                <a:gridCol w="986710">
                  <a:extLst>
                    <a:ext uri="{9D8B030D-6E8A-4147-A177-3AD203B41FA5}">
                      <a16:colId xmlns:a16="http://schemas.microsoft.com/office/drawing/2014/main" val="3178927192"/>
                    </a:ext>
                  </a:extLst>
                </a:gridCol>
                <a:gridCol w="986710">
                  <a:extLst>
                    <a:ext uri="{9D8B030D-6E8A-4147-A177-3AD203B41FA5}">
                      <a16:colId xmlns:a16="http://schemas.microsoft.com/office/drawing/2014/main" val="469132117"/>
                    </a:ext>
                  </a:extLst>
                </a:gridCol>
                <a:gridCol w="986710">
                  <a:extLst>
                    <a:ext uri="{9D8B030D-6E8A-4147-A177-3AD203B41FA5}">
                      <a16:colId xmlns:a16="http://schemas.microsoft.com/office/drawing/2014/main" val="896201737"/>
                    </a:ext>
                  </a:extLst>
                </a:gridCol>
                <a:gridCol w="986710">
                  <a:extLst>
                    <a:ext uri="{9D8B030D-6E8A-4147-A177-3AD203B41FA5}">
                      <a16:colId xmlns:a16="http://schemas.microsoft.com/office/drawing/2014/main" val="2435873800"/>
                    </a:ext>
                  </a:extLst>
                </a:gridCol>
              </a:tblGrid>
              <a:tr h="713324">
                <a:tc>
                  <a:txBody>
                    <a:bodyPr/>
                    <a:lstStyle/>
                    <a:p>
                      <a:r>
                        <a:rPr lang="en-US" b="1">
                          <a:solidFill>
                            <a:srgbClr val="FFFFFF"/>
                          </a:solidFill>
                          <a:effectLst/>
                          <a:highlight>
                            <a:srgbClr val="118696"/>
                          </a:highlight>
                          <a:latin typeface="Times New Roman" panose="02020603050405020304" pitchFamily="18" charset="0"/>
                        </a:rPr>
                        <a:t>Class</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dirty="0">
                          <a:solidFill>
                            <a:srgbClr val="FFFFFF"/>
                          </a:solidFill>
                          <a:effectLst/>
                          <a:highlight>
                            <a:srgbClr val="118696"/>
                          </a:highlight>
                          <a:latin typeface="Times New Roman"/>
                        </a:rPr>
                        <a:t>Precision</a:t>
                      </a:r>
                      <a:endParaRPr lang="en-US" dirty="0">
                        <a:effectLst/>
                        <a:highlight>
                          <a:srgbClr val="118696"/>
                        </a:highlight>
                        <a:latin typeface="Times New Roman"/>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dirty="0">
                          <a:solidFill>
                            <a:srgbClr val="FFFFFF"/>
                          </a:solidFill>
                          <a:effectLst/>
                          <a:highlight>
                            <a:srgbClr val="118696"/>
                          </a:highlight>
                          <a:latin typeface="Times New Roman"/>
                        </a:rPr>
                        <a:t>Recall</a:t>
                      </a:r>
                      <a:endParaRPr lang="en-US" dirty="0">
                        <a:effectLst/>
                        <a:highlight>
                          <a:srgbClr val="118696"/>
                        </a:highlight>
                        <a:latin typeface="Times New Roman"/>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F1 Score </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Support</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extLst>
                  <a:ext uri="{0D108BD9-81ED-4DB2-BD59-A6C34878D82A}">
                    <a16:rowId xmlns:a16="http://schemas.microsoft.com/office/drawing/2014/main" val="3004840341"/>
                  </a:ext>
                </a:extLst>
              </a:tr>
              <a:tr h="397815">
                <a:tc>
                  <a:txBody>
                    <a:bodyPr/>
                    <a:lstStyle/>
                    <a:p>
                      <a:r>
                        <a:rPr lang="en-US">
                          <a:solidFill>
                            <a:srgbClr val="000000"/>
                          </a:solidFill>
                          <a:effectLst/>
                          <a:highlight>
                            <a:srgbClr val="BFD5D9"/>
                          </a:highlight>
                          <a:latin typeface="Arial" panose="020B0604020202020204" pitchFamily="34" charset="0"/>
                        </a:rPr>
                        <a:t>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0.76</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0.01</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0.03</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4089</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3910523432"/>
                  </a:ext>
                </a:extLst>
              </a:tr>
              <a:tr h="397815">
                <a:tc>
                  <a:txBody>
                    <a:bodyPr/>
                    <a:lstStyle/>
                    <a:p>
                      <a:r>
                        <a:rPr lang="en-US">
                          <a:solidFill>
                            <a:srgbClr val="000000"/>
                          </a:solidFill>
                          <a:effectLst/>
                          <a:highlight>
                            <a:srgbClr val="E1EAED"/>
                          </a:highlight>
                          <a:latin typeface="Arial" panose="020B0604020202020204" pitchFamily="34" charset="0"/>
                        </a:rPr>
                        <a:t>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0.59</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0.93</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0.72</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11132</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2650283319"/>
                  </a:ext>
                </a:extLst>
              </a:tr>
              <a:tr h="512747">
                <a:tc>
                  <a:txBody>
                    <a:bodyPr/>
                    <a:lstStyle/>
                    <a:p>
                      <a:r>
                        <a:rPr lang="en-US">
                          <a:solidFill>
                            <a:srgbClr val="000000"/>
                          </a:solidFill>
                          <a:effectLst/>
                          <a:highlight>
                            <a:srgbClr val="BFD5D9"/>
                          </a:highlight>
                          <a:latin typeface="Arial" panose="020B0604020202020204" pitchFamily="34" charset="0"/>
                        </a:rPr>
                        <a:t>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0.28</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0.63</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0.38</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6062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4251469272"/>
                  </a:ext>
                </a:extLst>
              </a:tr>
              <a:tr h="498504">
                <a:tc>
                  <a:txBody>
                    <a:bodyPr/>
                    <a:lstStyle/>
                    <a:p>
                      <a:r>
                        <a:rPr lang="en-US">
                          <a:solidFill>
                            <a:srgbClr val="000000"/>
                          </a:solidFill>
                          <a:effectLst/>
                          <a:highlight>
                            <a:srgbClr val="E1EAED"/>
                          </a:highlight>
                          <a:latin typeface="Arial" panose="020B0604020202020204" pitchFamily="34" charset="0"/>
                        </a:rPr>
                        <a:t>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0.96</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0.98</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18871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777268021"/>
                  </a:ext>
                </a:extLst>
              </a:tr>
              <a:tr h="713324">
                <a:tc>
                  <a:txBody>
                    <a:bodyPr/>
                    <a:lstStyle/>
                    <a:p>
                      <a:r>
                        <a:rPr lang="en-US">
                          <a:solidFill>
                            <a:srgbClr val="000000"/>
                          </a:solidFill>
                          <a:effectLst/>
                          <a:highlight>
                            <a:srgbClr val="BFD5D9"/>
                          </a:highlight>
                          <a:latin typeface="Arial" panose="020B0604020202020204" pitchFamily="34" charset="0"/>
                        </a:rPr>
                        <a:t>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0.96</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dirty="0">
                          <a:solidFill>
                            <a:srgbClr val="000000"/>
                          </a:solidFill>
                          <a:effectLst/>
                          <a:highlight>
                            <a:srgbClr val="BFD5D9"/>
                          </a:highlight>
                          <a:latin typeface="Arial"/>
                        </a:rPr>
                        <a:t>0.72</a:t>
                      </a:r>
                      <a:endParaRPr lang="en-US" dirty="0">
                        <a:effectLst/>
                        <a:highlight>
                          <a:srgbClr val="BFD5D9"/>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0.82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37000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3432677056"/>
                  </a:ext>
                </a:extLst>
              </a:tr>
              <a:tr h="397815">
                <a:tc>
                  <a:txBody>
                    <a:bodyPr/>
                    <a:lstStyle/>
                    <a:p>
                      <a:r>
                        <a:rPr lang="en-US">
                          <a:solidFill>
                            <a:srgbClr val="000000"/>
                          </a:solidFill>
                          <a:effectLst/>
                          <a:highlight>
                            <a:srgbClr val="E1EAED"/>
                          </a:highlight>
                          <a:latin typeface="Arial" panose="020B0604020202020204" pitchFamily="34" charset="0"/>
                        </a:rPr>
                        <a:t>5</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0.80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dirty="0">
                          <a:solidFill>
                            <a:srgbClr val="000000"/>
                          </a:solidFill>
                          <a:effectLst/>
                          <a:highlight>
                            <a:srgbClr val="E1EAED"/>
                          </a:highlight>
                          <a:latin typeface="Arial"/>
                        </a:rPr>
                        <a:t>0.73</a:t>
                      </a:r>
                      <a:endParaRPr lang="en-US" dirty="0">
                        <a:effectLst/>
                        <a:highlight>
                          <a:srgbClr val="E1EAED"/>
                        </a:highlight>
                        <a:latin typeface="Arial"/>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0.76</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3496</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1164048722"/>
                  </a:ext>
                </a:extLst>
              </a:tr>
            </a:tbl>
          </a:graphicData>
        </a:graphic>
      </p:graphicFrame>
      <p:sp>
        <p:nvSpPr>
          <p:cNvPr id="8" name="TextBox 7">
            <a:extLst>
              <a:ext uri="{FF2B5EF4-FFF2-40B4-BE49-F238E27FC236}">
                <a16:creationId xmlns:a16="http://schemas.microsoft.com/office/drawing/2014/main" id="{122CF3B6-21A9-1181-4528-963187F01E58}"/>
              </a:ext>
            </a:extLst>
          </p:cNvPr>
          <p:cNvSpPr txBox="1"/>
          <p:nvPr/>
        </p:nvSpPr>
        <p:spPr>
          <a:xfrm>
            <a:off x="871671" y="615297"/>
            <a:ext cx="101637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i="1" dirty="0">
                <a:solidFill>
                  <a:srgbClr val="212121"/>
                </a:solidFill>
                <a:effectLst/>
                <a:latin typeface="Arial" panose="020B0604020202020204" pitchFamily="34" charset="0"/>
                <a:cs typeface="Arial" panose="020B0604020202020204" pitchFamily="34" charset="0"/>
              </a:rPr>
              <a:t>Random Forest Classifier with grid search </a:t>
            </a:r>
            <a:r>
              <a:rPr lang="en-US" sz="2000" i="1" dirty="0">
                <a:latin typeface="Arial" panose="020B0604020202020204" pitchFamily="34" charset="0"/>
                <a:cs typeface="Arial" panose="020B0604020202020204" pitchFamily="34" charset="0"/>
              </a:rPr>
              <a:t>on Train Data and Test Data</a:t>
            </a:r>
          </a:p>
        </p:txBody>
      </p:sp>
    </p:spTree>
    <p:extLst>
      <p:ext uri="{BB962C8B-B14F-4D97-AF65-F5344CB8AC3E}">
        <p14:creationId xmlns:p14="http://schemas.microsoft.com/office/powerpoint/2010/main" val="3557767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C40AA9-541B-82EE-B0AA-2DC70648CCA7}"/>
              </a:ext>
            </a:extLst>
          </p:cNvPr>
          <p:cNvSpPr txBox="1"/>
          <p:nvPr/>
        </p:nvSpPr>
        <p:spPr>
          <a:xfrm>
            <a:off x="850307" y="593933"/>
            <a:ext cx="985045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solidFill>
                  <a:srgbClr val="212121"/>
                </a:solidFill>
                <a:latin typeface="Times New Roman" panose="02020603050405020304" pitchFamily="18" charset="0"/>
                <a:cs typeface="Times New Roman" panose="02020603050405020304" pitchFamily="18" charset="0"/>
              </a:rPr>
              <a:t>Gradient Boosting Classifier</a:t>
            </a:r>
            <a:endParaRPr lang="en-US" sz="2000" b="0" i="1" dirty="0">
              <a:solidFill>
                <a:srgbClr val="212121"/>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6D62F73-9FCC-77B2-1D91-6D46F0C7F82C}"/>
              </a:ext>
            </a:extLst>
          </p:cNvPr>
          <p:cNvPicPr>
            <a:picLocks noChangeAspect="1"/>
          </p:cNvPicPr>
          <p:nvPr/>
        </p:nvPicPr>
        <p:blipFill>
          <a:blip r:embed="rId2"/>
          <a:stretch>
            <a:fillRect/>
          </a:stretch>
        </p:blipFill>
        <p:spPr>
          <a:xfrm>
            <a:off x="491496" y="2115415"/>
            <a:ext cx="4592133" cy="3044413"/>
          </a:xfrm>
          <a:prstGeom prst="rect">
            <a:avLst/>
          </a:prstGeom>
        </p:spPr>
      </p:pic>
      <p:pic>
        <p:nvPicPr>
          <p:cNvPr id="6" name="Picture 5">
            <a:extLst>
              <a:ext uri="{FF2B5EF4-FFF2-40B4-BE49-F238E27FC236}">
                <a16:creationId xmlns:a16="http://schemas.microsoft.com/office/drawing/2014/main" id="{59B259A3-36B6-CE41-232F-66362909EC76}"/>
              </a:ext>
            </a:extLst>
          </p:cNvPr>
          <p:cNvPicPr>
            <a:picLocks noChangeAspect="1"/>
          </p:cNvPicPr>
          <p:nvPr/>
        </p:nvPicPr>
        <p:blipFill>
          <a:blip r:embed="rId3"/>
          <a:stretch>
            <a:fillRect/>
          </a:stretch>
        </p:blipFill>
        <p:spPr>
          <a:xfrm>
            <a:off x="6183085" y="2115415"/>
            <a:ext cx="4963886" cy="3044412"/>
          </a:xfrm>
          <a:prstGeom prst="rect">
            <a:avLst/>
          </a:prstGeom>
        </p:spPr>
      </p:pic>
    </p:spTree>
    <p:extLst>
      <p:ext uri="{BB962C8B-B14F-4D97-AF65-F5344CB8AC3E}">
        <p14:creationId xmlns:p14="http://schemas.microsoft.com/office/powerpoint/2010/main" val="1353344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C40AA9-541B-82EE-B0AA-2DC70648CCA7}"/>
              </a:ext>
            </a:extLst>
          </p:cNvPr>
          <p:cNvSpPr txBox="1"/>
          <p:nvPr/>
        </p:nvSpPr>
        <p:spPr>
          <a:xfrm>
            <a:off x="850307" y="593933"/>
            <a:ext cx="985045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i="1" dirty="0">
                <a:solidFill>
                  <a:srgbClr val="212121"/>
                </a:solidFill>
                <a:effectLst/>
                <a:latin typeface="Times New Roman" panose="02020603050405020304" pitchFamily="18" charset="0"/>
                <a:cs typeface="Times New Roman" panose="02020603050405020304" pitchFamily="18" charset="0"/>
              </a:rPr>
              <a:t>Xtreme Gradient Boosting</a:t>
            </a:r>
          </a:p>
        </p:txBody>
      </p:sp>
      <p:pic>
        <p:nvPicPr>
          <p:cNvPr id="2" name="Picture 1">
            <a:extLst>
              <a:ext uri="{FF2B5EF4-FFF2-40B4-BE49-F238E27FC236}">
                <a16:creationId xmlns:a16="http://schemas.microsoft.com/office/drawing/2014/main" id="{BD8C2036-367D-E63A-56BA-4B9A98983792}"/>
              </a:ext>
            </a:extLst>
          </p:cNvPr>
          <p:cNvPicPr>
            <a:picLocks noChangeAspect="1"/>
          </p:cNvPicPr>
          <p:nvPr/>
        </p:nvPicPr>
        <p:blipFill>
          <a:blip r:embed="rId2"/>
          <a:stretch>
            <a:fillRect/>
          </a:stretch>
        </p:blipFill>
        <p:spPr>
          <a:xfrm>
            <a:off x="540414" y="2115415"/>
            <a:ext cx="4717386" cy="2870242"/>
          </a:xfrm>
          <a:prstGeom prst="rect">
            <a:avLst/>
          </a:prstGeom>
        </p:spPr>
      </p:pic>
      <p:pic>
        <p:nvPicPr>
          <p:cNvPr id="3" name="Picture 2">
            <a:extLst>
              <a:ext uri="{FF2B5EF4-FFF2-40B4-BE49-F238E27FC236}">
                <a16:creationId xmlns:a16="http://schemas.microsoft.com/office/drawing/2014/main" id="{99060DAC-D17E-95B1-933D-D29C7A8A62E3}"/>
              </a:ext>
            </a:extLst>
          </p:cNvPr>
          <p:cNvPicPr>
            <a:picLocks noChangeAspect="1"/>
          </p:cNvPicPr>
          <p:nvPr/>
        </p:nvPicPr>
        <p:blipFill>
          <a:blip r:embed="rId3"/>
          <a:stretch>
            <a:fillRect/>
          </a:stretch>
        </p:blipFill>
        <p:spPr>
          <a:xfrm>
            <a:off x="5987143" y="2253343"/>
            <a:ext cx="4713615" cy="2634343"/>
          </a:xfrm>
          <a:prstGeom prst="rect">
            <a:avLst/>
          </a:prstGeom>
        </p:spPr>
      </p:pic>
    </p:spTree>
    <p:extLst>
      <p:ext uri="{BB962C8B-B14F-4D97-AF65-F5344CB8AC3E}">
        <p14:creationId xmlns:p14="http://schemas.microsoft.com/office/powerpoint/2010/main" val="2582762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F51C-8D04-09AC-52FE-BEE75945A9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B3E0BC-19D4-F125-2869-8A01A98ED2EE}"/>
              </a:ext>
            </a:extLst>
          </p:cNvPr>
          <p:cNvSpPr>
            <a:spLocks noGrp="1"/>
          </p:cNvSpPr>
          <p:nvPr>
            <p:ph idx="1"/>
          </p:nvPr>
        </p:nvSpPr>
        <p:spPr>
          <a:xfrm>
            <a:off x="838200" y="2973121"/>
            <a:ext cx="10515600" cy="2912796"/>
          </a:xfrm>
        </p:spPr>
        <p:txBody>
          <a:bodyPr vert="horz" lIns="91440" tIns="45720" rIns="91440" bIns="45720" rtlCol="0" anchor="t">
            <a:normAutofit/>
          </a:bodyPr>
          <a:lstStyle/>
          <a:p>
            <a:pPr marL="0" indent="0" algn="just">
              <a:buNone/>
            </a:pPr>
            <a:r>
              <a:rPr lang="en-US" sz="2000" dirty="0">
                <a:latin typeface="Arial"/>
                <a:cs typeface="Arial"/>
              </a:rPr>
              <a:t>Cybersecurity threats pose significant risks to organizations and individuals worldwide. With cyberattacks becoming increasingly complex and sophisticated, there is an urgent need to develop robust methods for detection and mitigation. To meet these challenges, a network intrusion detection technique is proposed, utilizing the collective power of multiple machine learning algorithms.</a:t>
            </a:r>
            <a:endParaRPr lang="en-US" sz="2000" dirty="0">
              <a:latin typeface="Arial"/>
              <a:cs typeface="Calibri" panose="020F0502020204030204"/>
            </a:endParaRPr>
          </a:p>
          <a:p>
            <a:pPr marL="0" indent="0">
              <a:buNone/>
            </a:pPr>
            <a:endParaRPr lang="en-US" sz="2000" dirty="0">
              <a:latin typeface="Arial"/>
              <a:cs typeface="Calibri" panose="020F0502020204030204"/>
            </a:endParaRPr>
          </a:p>
        </p:txBody>
      </p:sp>
      <p:sp>
        <p:nvSpPr>
          <p:cNvPr id="4" name="Rectangle 3">
            <a:extLst>
              <a:ext uri="{FF2B5EF4-FFF2-40B4-BE49-F238E27FC236}">
                <a16:creationId xmlns:a16="http://schemas.microsoft.com/office/drawing/2014/main" id="{BECDBAAB-4DC0-BB15-446F-D1C0D9121675}"/>
              </a:ext>
            </a:extLst>
          </p:cNvPr>
          <p:cNvSpPr/>
          <p:nvPr/>
        </p:nvSpPr>
        <p:spPr>
          <a:xfrm>
            <a:off x="-1" y="0"/>
            <a:ext cx="12192000" cy="1737644"/>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dirty="0">
                <a:solidFill>
                  <a:schemeClr val="bg1"/>
                </a:solidFill>
                <a:latin typeface="Arial"/>
                <a:cs typeface="Calibri"/>
              </a:rPr>
              <a:t>Problem Statement</a:t>
            </a:r>
            <a:endParaRPr lang="en-US" sz="4000">
              <a:solidFill>
                <a:schemeClr val="bg1"/>
              </a:solidFill>
              <a:cs typeface="Calibri"/>
            </a:endParaRPr>
          </a:p>
        </p:txBody>
      </p:sp>
    </p:spTree>
    <p:extLst>
      <p:ext uri="{BB962C8B-B14F-4D97-AF65-F5344CB8AC3E}">
        <p14:creationId xmlns:p14="http://schemas.microsoft.com/office/powerpoint/2010/main" val="2230903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C40AA9-541B-82EE-B0AA-2DC70648CCA7}"/>
              </a:ext>
            </a:extLst>
          </p:cNvPr>
          <p:cNvSpPr txBox="1"/>
          <p:nvPr/>
        </p:nvSpPr>
        <p:spPr>
          <a:xfrm>
            <a:off x="850307" y="593933"/>
            <a:ext cx="985045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i="1" dirty="0">
                <a:solidFill>
                  <a:srgbClr val="212121"/>
                </a:solidFill>
                <a:effectLst/>
                <a:latin typeface="Times New Roman" panose="02020603050405020304" pitchFamily="18" charset="0"/>
                <a:cs typeface="Times New Roman" panose="02020603050405020304" pitchFamily="18" charset="0"/>
              </a:rPr>
              <a:t>Bagging Classifier with </a:t>
            </a:r>
            <a:r>
              <a:rPr lang="en-US" sz="2000" i="1" dirty="0">
                <a:solidFill>
                  <a:srgbClr val="212121"/>
                </a:solidFill>
                <a:latin typeface="Times New Roman" panose="02020603050405020304" pitchFamily="18" charset="0"/>
                <a:cs typeface="Times New Roman" panose="02020603050405020304" pitchFamily="18" charset="0"/>
              </a:rPr>
              <a:t>Decision Tree</a:t>
            </a:r>
            <a:r>
              <a:rPr lang="en-US" sz="2000" b="0" i="1" dirty="0">
                <a:solidFill>
                  <a:srgbClr val="212121"/>
                </a:solidFill>
                <a:effectLst/>
                <a:latin typeface="Times New Roman" panose="02020603050405020304" pitchFamily="18" charset="0"/>
                <a:cs typeface="Times New Roman" panose="02020603050405020304" pitchFamily="18" charset="0"/>
              </a:rPr>
              <a:t> Classifier </a:t>
            </a:r>
          </a:p>
        </p:txBody>
      </p:sp>
      <p:pic>
        <p:nvPicPr>
          <p:cNvPr id="5" name="Picture 4">
            <a:extLst>
              <a:ext uri="{FF2B5EF4-FFF2-40B4-BE49-F238E27FC236}">
                <a16:creationId xmlns:a16="http://schemas.microsoft.com/office/drawing/2014/main" id="{5A78DED7-C72B-71BB-B50E-D6B25D8B1855}"/>
              </a:ext>
            </a:extLst>
          </p:cNvPr>
          <p:cNvPicPr>
            <a:picLocks noChangeAspect="1"/>
          </p:cNvPicPr>
          <p:nvPr/>
        </p:nvPicPr>
        <p:blipFill>
          <a:blip r:embed="rId2"/>
          <a:stretch>
            <a:fillRect/>
          </a:stretch>
        </p:blipFill>
        <p:spPr>
          <a:xfrm>
            <a:off x="500343" y="2253342"/>
            <a:ext cx="4866313" cy="2634343"/>
          </a:xfrm>
          <a:prstGeom prst="rect">
            <a:avLst/>
          </a:prstGeom>
        </p:spPr>
      </p:pic>
      <p:pic>
        <p:nvPicPr>
          <p:cNvPr id="6" name="Picture 5">
            <a:extLst>
              <a:ext uri="{FF2B5EF4-FFF2-40B4-BE49-F238E27FC236}">
                <a16:creationId xmlns:a16="http://schemas.microsoft.com/office/drawing/2014/main" id="{EADC65B7-93E6-BE77-AC3E-BD4CF7042CBA}"/>
              </a:ext>
            </a:extLst>
          </p:cNvPr>
          <p:cNvPicPr>
            <a:picLocks noChangeAspect="1"/>
          </p:cNvPicPr>
          <p:nvPr/>
        </p:nvPicPr>
        <p:blipFill>
          <a:blip r:embed="rId3"/>
          <a:stretch>
            <a:fillRect/>
          </a:stretch>
        </p:blipFill>
        <p:spPr>
          <a:xfrm>
            <a:off x="6753600" y="2253342"/>
            <a:ext cx="4643743" cy="2634343"/>
          </a:xfrm>
          <a:prstGeom prst="rect">
            <a:avLst/>
          </a:prstGeom>
        </p:spPr>
      </p:pic>
    </p:spTree>
    <p:extLst>
      <p:ext uri="{BB962C8B-B14F-4D97-AF65-F5344CB8AC3E}">
        <p14:creationId xmlns:p14="http://schemas.microsoft.com/office/powerpoint/2010/main" val="2224911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C40AA9-541B-82EE-B0AA-2DC70648CCA7}"/>
              </a:ext>
            </a:extLst>
          </p:cNvPr>
          <p:cNvSpPr txBox="1"/>
          <p:nvPr/>
        </p:nvSpPr>
        <p:spPr>
          <a:xfrm>
            <a:off x="850307" y="593933"/>
            <a:ext cx="985045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i="1" dirty="0">
                <a:solidFill>
                  <a:srgbClr val="212121"/>
                </a:solidFill>
                <a:effectLst/>
                <a:latin typeface="Times New Roman" panose="02020603050405020304" pitchFamily="18" charset="0"/>
                <a:cs typeface="Times New Roman" panose="02020603050405020304" pitchFamily="18" charset="0"/>
              </a:rPr>
              <a:t>Bagging Classifier with Random Forest Classifier </a:t>
            </a:r>
          </a:p>
        </p:txBody>
      </p:sp>
      <p:pic>
        <p:nvPicPr>
          <p:cNvPr id="2" name="Picture 1">
            <a:extLst>
              <a:ext uri="{FF2B5EF4-FFF2-40B4-BE49-F238E27FC236}">
                <a16:creationId xmlns:a16="http://schemas.microsoft.com/office/drawing/2014/main" id="{6D5B1A17-6C35-21D1-B2E0-5E0C451F06DA}"/>
              </a:ext>
            </a:extLst>
          </p:cNvPr>
          <p:cNvPicPr>
            <a:picLocks noChangeAspect="1"/>
          </p:cNvPicPr>
          <p:nvPr/>
        </p:nvPicPr>
        <p:blipFill>
          <a:blip r:embed="rId2"/>
          <a:stretch>
            <a:fillRect/>
          </a:stretch>
        </p:blipFill>
        <p:spPr>
          <a:xfrm>
            <a:off x="424543" y="2346272"/>
            <a:ext cx="5148944" cy="2634343"/>
          </a:xfrm>
          <a:prstGeom prst="rect">
            <a:avLst/>
          </a:prstGeom>
        </p:spPr>
      </p:pic>
      <p:pic>
        <p:nvPicPr>
          <p:cNvPr id="3" name="Picture 2">
            <a:extLst>
              <a:ext uri="{FF2B5EF4-FFF2-40B4-BE49-F238E27FC236}">
                <a16:creationId xmlns:a16="http://schemas.microsoft.com/office/drawing/2014/main" id="{C4413C29-B287-DAFA-B4AE-2C0198EB29CD}"/>
              </a:ext>
            </a:extLst>
          </p:cNvPr>
          <p:cNvPicPr>
            <a:picLocks noChangeAspect="1"/>
          </p:cNvPicPr>
          <p:nvPr/>
        </p:nvPicPr>
        <p:blipFill>
          <a:blip r:embed="rId3"/>
          <a:stretch>
            <a:fillRect/>
          </a:stretch>
        </p:blipFill>
        <p:spPr>
          <a:xfrm>
            <a:off x="6618514" y="2346272"/>
            <a:ext cx="4800599" cy="2634342"/>
          </a:xfrm>
          <a:prstGeom prst="rect">
            <a:avLst/>
          </a:prstGeom>
        </p:spPr>
      </p:pic>
    </p:spTree>
    <p:extLst>
      <p:ext uri="{BB962C8B-B14F-4D97-AF65-F5344CB8AC3E}">
        <p14:creationId xmlns:p14="http://schemas.microsoft.com/office/powerpoint/2010/main" val="362853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C40AA9-541B-82EE-B0AA-2DC70648CCA7}"/>
              </a:ext>
            </a:extLst>
          </p:cNvPr>
          <p:cNvSpPr txBox="1"/>
          <p:nvPr/>
        </p:nvSpPr>
        <p:spPr>
          <a:xfrm>
            <a:off x="850307" y="593933"/>
            <a:ext cx="985045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i="1" dirty="0">
                <a:solidFill>
                  <a:srgbClr val="212121"/>
                </a:solidFill>
                <a:effectLst/>
                <a:latin typeface="Times New Roman" panose="02020603050405020304" pitchFamily="18" charset="0"/>
                <a:cs typeface="Times New Roman" panose="02020603050405020304" pitchFamily="18" charset="0"/>
              </a:rPr>
              <a:t>Stacking</a:t>
            </a:r>
          </a:p>
        </p:txBody>
      </p:sp>
      <p:pic>
        <p:nvPicPr>
          <p:cNvPr id="5" name="Picture 4">
            <a:extLst>
              <a:ext uri="{FF2B5EF4-FFF2-40B4-BE49-F238E27FC236}">
                <a16:creationId xmlns:a16="http://schemas.microsoft.com/office/drawing/2014/main" id="{1415DA5B-414E-69E5-D505-4B318477C493}"/>
              </a:ext>
            </a:extLst>
          </p:cNvPr>
          <p:cNvPicPr>
            <a:picLocks noChangeAspect="1"/>
          </p:cNvPicPr>
          <p:nvPr/>
        </p:nvPicPr>
        <p:blipFill>
          <a:blip r:embed="rId2"/>
          <a:stretch>
            <a:fillRect/>
          </a:stretch>
        </p:blipFill>
        <p:spPr>
          <a:xfrm>
            <a:off x="370113" y="2346271"/>
            <a:ext cx="5203373" cy="2634341"/>
          </a:xfrm>
          <a:prstGeom prst="rect">
            <a:avLst/>
          </a:prstGeom>
        </p:spPr>
      </p:pic>
      <p:pic>
        <p:nvPicPr>
          <p:cNvPr id="6" name="Picture 5">
            <a:extLst>
              <a:ext uri="{FF2B5EF4-FFF2-40B4-BE49-F238E27FC236}">
                <a16:creationId xmlns:a16="http://schemas.microsoft.com/office/drawing/2014/main" id="{225F6D09-9C8B-30BE-03B8-8F0D563AF723}"/>
              </a:ext>
            </a:extLst>
          </p:cNvPr>
          <p:cNvPicPr>
            <a:picLocks noChangeAspect="1"/>
          </p:cNvPicPr>
          <p:nvPr/>
        </p:nvPicPr>
        <p:blipFill>
          <a:blip r:embed="rId3"/>
          <a:stretch>
            <a:fillRect/>
          </a:stretch>
        </p:blipFill>
        <p:spPr>
          <a:xfrm>
            <a:off x="6444343" y="2346270"/>
            <a:ext cx="4876800" cy="2541415"/>
          </a:xfrm>
          <a:prstGeom prst="rect">
            <a:avLst/>
          </a:prstGeom>
        </p:spPr>
      </p:pic>
    </p:spTree>
    <p:extLst>
      <p:ext uri="{BB962C8B-B14F-4D97-AF65-F5344CB8AC3E}">
        <p14:creationId xmlns:p14="http://schemas.microsoft.com/office/powerpoint/2010/main" val="698491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D5162D29-A03D-0DF6-49A8-EB066F9C10D7}"/>
              </a:ext>
            </a:extLst>
          </p:cNvPr>
          <p:cNvPicPr>
            <a:picLocks noChangeAspect="1"/>
          </p:cNvPicPr>
          <p:nvPr/>
        </p:nvPicPr>
        <p:blipFill>
          <a:blip r:embed="rId2"/>
          <a:stretch>
            <a:fillRect/>
          </a:stretch>
        </p:blipFill>
        <p:spPr>
          <a:xfrm>
            <a:off x="1019715" y="969630"/>
            <a:ext cx="4783276" cy="233323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95081FE-6532-B2AC-D270-0B38246ED4EA}"/>
              </a:ext>
            </a:extLst>
          </p:cNvPr>
          <p:cNvPicPr>
            <a:picLocks noChangeAspect="1"/>
          </p:cNvPicPr>
          <p:nvPr/>
        </p:nvPicPr>
        <p:blipFill>
          <a:blip r:embed="rId3"/>
          <a:stretch>
            <a:fillRect/>
          </a:stretch>
        </p:blipFill>
        <p:spPr>
          <a:xfrm>
            <a:off x="6603258" y="971405"/>
            <a:ext cx="4822081" cy="2335089"/>
          </a:xfrm>
          <a:prstGeom prst="rect">
            <a:avLst/>
          </a:prstGeom>
        </p:spPr>
      </p:pic>
      <p:sp>
        <p:nvSpPr>
          <p:cNvPr id="4" name="TextBox 3">
            <a:extLst>
              <a:ext uri="{FF2B5EF4-FFF2-40B4-BE49-F238E27FC236}">
                <a16:creationId xmlns:a16="http://schemas.microsoft.com/office/drawing/2014/main" id="{569B5C5B-0A9D-114A-C1A0-046ED4B285BD}"/>
              </a:ext>
            </a:extLst>
          </p:cNvPr>
          <p:cNvSpPr txBox="1"/>
          <p:nvPr/>
        </p:nvSpPr>
        <p:spPr>
          <a:xfrm>
            <a:off x="808441" y="395621"/>
            <a:ext cx="468062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Arial"/>
                <a:ea typeface="Calibri"/>
                <a:cs typeface="Calibri"/>
              </a:rPr>
              <a:t>Fully Connected Neural Network</a:t>
            </a:r>
            <a:endParaRPr lang="en-US" sz="2000" b="1" dirty="0">
              <a:latin typeface="Calibri" panose="020F0502020204030204"/>
              <a:ea typeface="Calibri" panose="020F0502020204030204"/>
              <a:cs typeface="Calibri" panose="020F0502020204030204"/>
            </a:endParaRPr>
          </a:p>
        </p:txBody>
      </p:sp>
      <p:graphicFrame>
        <p:nvGraphicFramePr>
          <p:cNvPr id="6" name="Table 5">
            <a:extLst>
              <a:ext uri="{FF2B5EF4-FFF2-40B4-BE49-F238E27FC236}">
                <a16:creationId xmlns:a16="http://schemas.microsoft.com/office/drawing/2014/main" id="{8A4BEC5C-0F7E-BE3A-F6B3-1A77087A0D26}"/>
              </a:ext>
            </a:extLst>
          </p:cNvPr>
          <p:cNvGraphicFramePr>
            <a:graphicFrameLocks noGrp="1"/>
          </p:cNvGraphicFramePr>
          <p:nvPr>
            <p:extLst>
              <p:ext uri="{D42A27DB-BD31-4B8C-83A1-F6EECF244321}">
                <p14:modId xmlns:p14="http://schemas.microsoft.com/office/powerpoint/2010/main" val="2650220352"/>
              </p:ext>
            </p:extLst>
          </p:nvPr>
        </p:nvGraphicFramePr>
        <p:xfrm>
          <a:off x="932915" y="4180317"/>
          <a:ext cx="4962464" cy="2478861"/>
        </p:xfrm>
        <a:graphic>
          <a:graphicData uri="http://schemas.openxmlformats.org/drawingml/2006/table">
            <a:tbl>
              <a:tblPr bandRow="1">
                <a:tableStyleId>{5C22544A-7EE6-4342-B048-85BDC9FD1C3A}</a:tableStyleId>
              </a:tblPr>
              <a:tblGrid>
                <a:gridCol w="981404">
                  <a:extLst>
                    <a:ext uri="{9D8B030D-6E8A-4147-A177-3AD203B41FA5}">
                      <a16:colId xmlns:a16="http://schemas.microsoft.com/office/drawing/2014/main" val="2232590416"/>
                    </a:ext>
                  </a:extLst>
                </a:gridCol>
                <a:gridCol w="995265">
                  <a:extLst>
                    <a:ext uri="{9D8B030D-6E8A-4147-A177-3AD203B41FA5}">
                      <a16:colId xmlns:a16="http://schemas.microsoft.com/office/drawing/2014/main" val="268334486"/>
                    </a:ext>
                  </a:extLst>
                </a:gridCol>
                <a:gridCol w="995265">
                  <a:extLst>
                    <a:ext uri="{9D8B030D-6E8A-4147-A177-3AD203B41FA5}">
                      <a16:colId xmlns:a16="http://schemas.microsoft.com/office/drawing/2014/main" val="2106946845"/>
                    </a:ext>
                  </a:extLst>
                </a:gridCol>
                <a:gridCol w="995265">
                  <a:extLst>
                    <a:ext uri="{9D8B030D-6E8A-4147-A177-3AD203B41FA5}">
                      <a16:colId xmlns:a16="http://schemas.microsoft.com/office/drawing/2014/main" val="2546635428"/>
                    </a:ext>
                  </a:extLst>
                </a:gridCol>
                <a:gridCol w="995265">
                  <a:extLst>
                    <a:ext uri="{9D8B030D-6E8A-4147-A177-3AD203B41FA5}">
                      <a16:colId xmlns:a16="http://schemas.microsoft.com/office/drawing/2014/main" val="2369922134"/>
                    </a:ext>
                  </a:extLst>
                </a:gridCol>
              </a:tblGrid>
              <a:tr h="354123">
                <a:tc>
                  <a:txBody>
                    <a:bodyPr/>
                    <a:lstStyle/>
                    <a:p>
                      <a:r>
                        <a:rPr lang="en-US" b="1">
                          <a:solidFill>
                            <a:srgbClr val="FFFFFF"/>
                          </a:solidFill>
                          <a:effectLst/>
                          <a:highlight>
                            <a:srgbClr val="118696"/>
                          </a:highlight>
                          <a:latin typeface="Times New Roman" panose="02020603050405020304" pitchFamily="18" charset="0"/>
                        </a:rPr>
                        <a:t>Class</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Precision</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dirty="0">
                          <a:solidFill>
                            <a:srgbClr val="FFFFFF"/>
                          </a:solidFill>
                          <a:effectLst/>
                          <a:highlight>
                            <a:srgbClr val="118696"/>
                          </a:highlight>
                          <a:latin typeface="Times New Roman"/>
                        </a:rPr>
                        <a:t>Recall</a:t>
                      </a:r>
                      <a:endParaRPr lang="en-US" dirty="0">
                        <a:effectLst/>
                        <a:highlight>
                          <a:srgbClr val="118696"/>
                        </a:highlight>
                        <a:latin typeface="Times New Roman"/>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F1 Score </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Support</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extLst>
                  <a:ext uri="{0D108BD9-81ED-4DB2-BD59-A6C34878D82A}">
                    <a16:rowId xmlns:a16="http://schemas.microsoft.com/office/drawing/2014/main" val="270094905"/>
                  </a:ext>
                </a:extLst>
              </a:tr>
              <a:tr h="354123">
                <a:tc>
                  <a:txBody>
                    <a:bodyPr/>
                    <a:lstStyle/>
                    <a:p>
                      <a:r>
                        <a:rPr lang="en-US">
                          <a:solidFill>
                            <a:srgbClr val="000000"/>
                          </a:solidFill>
                          <a:effectLst/>
                          <a:highlight>
                            <a:srgbClr val="BFD5D9"/>
                          </a:highlight>
                          <a:latin typeface="Arial" panose="020B0604020202020204" pitchFamily="34" charset="0"/>
                        </a:rPr>
                        <a:t>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12264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2972596249"/>
                  </a:ext>
                </a:extLst>
              </a:tr>
              <a:tr h="354123">
                <a:tc>
                  <a:txBody>
                    <a:bodyPr/>
                    <a:lstStyle/>
                    <a:p>
                      <a:r>
                        <a:rPr lang="en-US">
                          <a:solidFill>
                            <a:srgbClr val="000000"/>
                          </a:solidFill>
                          <a:effectLst/>
                          <a:highlight>
                            <a:srgbClr val="E1EAED"/>
                          </a:highlight>
                          <a:latin typeface="Arial" panose="020B0604020202020204" pitchFamily="34" charset="0"/>
                        </a:rPr>
                        <a:t>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0.38</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0.22</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0.28</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33393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3065701616"/>
                  </a:ext>
                </a:extLst>
              </a:tr>
              <a:tr h="354123">
                <a:tc>
                  <a:txBody>
                    <a:bodyPr/>
                    <a:lstStyle/>
                    <a:p>
                      <a:r>
                        <a:rPr lang="en-US">
                          <a:solidFill>
                            <a:srgbClr val="000000"/>
                          </a:solidFill>
                          <a:effectLst/>
                          <a:highlight>
                            <a:srgbClr val="BFD5D9"/>
                          </a:highlight>
                          <a:latin typeface="Arial" panose="020B0604020202020204" pitchFamily="34" charset="0"/>
                        </a:rPr>
                        <a:t>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18184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3905265437"/>
                  </a:ext>
                </a:extLst>
              </a:tr>
              <a:tr h="354123">
                <a:tc>
                  <a:txBody>
                    <a:bodyPr/>
                    <a:lstStyle/>
                    <a:p>
                      <a:r>
                        <a:rPr lang="en-US">
                          <a:solidFill>
                            <a:srgbClr val="000000"/>
                          </a:solidFill>
                          <a:effectLst/>
                          <a:highlight>
                            <a:srgbClr val="E1EAED"/>
                          </a:highlight>
                          <a:latin typeface="Arial" panose="020B0604020202020204" pitchFamily="34" charset="0"/>
                        </a:rPr>
                        <a:t>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0.51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0.99</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0.67</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40000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1296380277"/>
                  </a:ext>
                </a:extLst>
              </a:tr>
              <a:tr h="354123">
                <a:tc>
                  <a:txBody>
                    <a:bodyPr/>
                    <a:lstStyle/>
                    <a:p>
                      <a:r>
                        <a:rPr lang="en-US">
                          <a:solidFill>
                            <a:srgbClr val="000000"/>
                          </a:solidFill>
                          <a:effectLst/>
                          <a:highlight>
                            <a:srgbClr val="BFD5D9"/>
                          </a:highlight>
                          <a:latin typeface="Arial" panose="020B0604020202020204" pitchFamily="34" charset="0"/>
                        </a:rPr>
                        <a:t>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0.65</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0.86</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0.74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56000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1000587588"/>
                  </a:ext>
                </a:extLst>
              </a:tr>
              <a:tr h="354123">
                <a:tc>
                  <a:txBody>
                    <a:bodyPr/>
                    <a:lstStyle/>
                    <a:p>
                      <a:r>
                        <a:rPr lang="en-US">
                          <a:solidFill>
                            <a:srgbClr val="000000"/>
                          </a:solidFill>
                          <a:effectLst/>
                          <a:highlight>
                            <a:srgbClr val="E1EAED"/>
                          </a:highlight>
                          <a:latin typeface="Arial" panose="020B0604020202020204" pitchFamily="34" charset="0"/>
                        </a:rPr>
                        <a:t>5</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10491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1312364982"/>
                  </a:ext>
                </a:extLst>
              </a:tr>
            </a:tbl>
          </a:graphicData>
        </a:graphic>
      </p:graphicFrame>
      <p:graphicFrame>
        <p:nvGraphicFramePr>
          <p:cNvPr id="8" name="Table 7">
            <a:extLst>
              <a:ext uri="{FF2B5EF4-FFF2-40B4-BE49-F238E27FC236}">
                <a16:creationId xmlns:a16="http://schemas.microsoft.com/office/drawing/2014/main" id="{A0FADC80-6F1E-91D9-F390-8161BED2A34D}"/>
              </a:ext>
            </a:extLst>
          </p:cNvPr>
          <p:cNvGraphicFramePr>
            <a:graphicFrameLocks noGrp="1"/>
          </p:cNvGraphicFramePr>
          <p:nvPr>
            <p:extLst>
              <p:ext uri="{D42A27DB-BD31-4B8C-83A1-F6EECF244321}">
                <p14:modId xmlns:p14="http://schemas.microsoft.com/office/powerpoint/2010/main" val="1642985549"/>
              </p:ext>
            </p:extLst>
          </p:nvPr>
        </p:nvGraphicFramePr>
        <p:xfrm>
          <a:off x="6416467" y="4180317"/>
          <a:ext cx="5005224" cy="2489200"/>
        </p:xfrm>
        <a:graphic>
          <a:graphicData uri="http://schemas.openxmlformats.org/drawingml/2006/table">
            <a:tbl>
              <a:tblPr bandRow="1">
                <a:tableStyleId>{5C22544A-7EE6-4342-B048-85BDC9FD1C3A}</a:tableStyleId>
              </a:tblPr>
              <a:tblGrid>
                <a:gridCol w="989860">
                  <a:extLst>
                    <a:ext uri="{9D8B030D-6E8A-4147-A177-3AD203B41FA5}">
                      <a16:colId xmlns:a16="http://schemas.microsoft.com/office/drawing/2014/main" val="3769882588"/>
                    </a:ext>
                  </a:extLst>
                </a:gridCol>
                <a:gridCol w="1003841">
                  <a:extLst>
                    <a:ext uri="{9D8B030D-6E8A-4147-A177-3AD203B41FA5}">
                      <a16:colId xmlns:a16="http://schemas.microsoft.com/office/drawing/2014/main" val="1861574402"/>
                    </a:ext>
                  </a:extLst>
                </a:gridCol>
                <a:gridCol w="1003841">
                  <a:extLst>
                    <a:ext uri="{9D8B030D-6E8A-4147-A177-3AD203B41FA5}">
                      <a16:colId xmlns:a16="http://schemas.microsoft.com/office/drawing/2014/main" val="2250534371"/>
                    </a:ext>
                  </a:extLst>
                </a:gridCol>
                <a:gridCol w="1003841">
                  <a:extLst>
                    <a:ext uri="{9D8B030D-6E8A-4147-A177-3AD203B41FA5}">
                      <a16:colId xmlns:a16="http://schemas.microsoft.com/office/drawing/2014/main" val="3940926057"/>
                    </a:ext>
                  </a:extLst>
                </a:gridCol>
                <a:gridCol w="1003841">
                  <a:extLst>
                    <a:ext uri="{9D8B030D-6E8A-4147-A177-3AD203B41FA5}">
                      <a16:colId xmlns:a16="http://schemas.microsoft.com/office/drawing/2014/main" val="3089625052"/>
                    </a:ext>
                  </a:extLst>
                </a:gridCol>
              </a:tblGrid>
              <a:tr h="332015">
                <a:tc>
                  <a:txBody>
                    <a:bodyPr/>
                    <a:lstStyle/>
                    <a:p>
                      <a:r>
                        <a:rPr lang="en-US" b="1">
                          <a:solidFill>
                            <a:srgbClr val="FFFFFF"/>
                          </a:solidFill>
                          <a:effectLst/>
                          <a:highlight>
                            <a:srgbClr val="118696"/>
                          </a:highlight>
                          <a:latin typeface="Times New Roman" panose="02020603050405020304" pitchFamily="18" charset="0"/>
                        </a:rPr>
                        <a:t>Class</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Precision</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Recall</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F1 Score </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Support</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extLst>
                  <a:ext uri="{0D108BD9-81ED-4DB2-BD59-A6C34878D82A}">
                    <a16:rowId xmlns:a16="http://schemas.microsoft.com/office/drawing/2014/main" val="3748512011"/>
                  </a:ext>
                </a:extLst>
              </a:tr>
              <a:tr h="332015">
                <a:tc>
                  <a:txBody>
                    <a:bodyPr/>
                    <a:lstStyle/>
                    <a:p>
                      <a:r>
                        <a:rPr lang="en-US">
                          <a:solidFill>
                            <a:srgbClr val="000000"/>
                          </a:solidFill>
                          <a:effectLst/>
                          <a:highlight>
                            <a:srgbClr val="BFD5D9"/>
                          </a:highlight>
                          <a:latin typeface="Arial" panose="020B0604020202020204" pitchFamily="34" charset="0"/>
                        </a:rPr>
                        <a:t>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4089</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3823025979"/>
                  </a:ext>
                </a:extLst>
              </a:tr>
              <a:tr h="332015">
                <a:tc>
                  <a:txBody>
                    <a:bodyPr/>
                    <a:lstStyle/>
                    <a:p>
                      <a:r>
                        <a:rPr lang="en-US">
                          <a:solidFill>
                            <a:srgbClr val="000000"/>
                          </a:solidFill>
                          <a:effectLst/>
                          <a:highlight>
                            <a:srgbClr val="E1EAED"/>
                          </a:highlight>
                          <a:latin typeface="Arial" panose="020B0604020202020204" pitchFamily="34" charset="0"/>
                        </a:rPr>
                        <a:t>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0.27</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0.27</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0.27</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11132</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1842528059"/>
                  </a:ext>
                </a:extLst>
              </a:tr>
              <a:tr h="332015">
                <a:tc>
                  <a:txBody>
                    <a:bodyPr/>
                    <a:lstStyle/>
                    <a:p>
                      <a:r>
                        <a:rPr lang="en-US">
                          <a:solidFill>
                            <a:srgbClr val="000000"/>
                          </a:solidFill>
                          <a:effectLst/>
                          <a:highlight>
                            <a:srgbClr val="BFD5D9"/>
                          </a:highlight>
                          <a:latin typeface="Arial" panose="020B0604020202020204" pitchFamily="34" charset="0"/>
                        </a:rPr>
                        <a:t>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6062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3693156508"/>
                  </a:ext>
                </a:extLst>
              </a:tr>
              <a:tr h="387350">
                <a:tc>
                  <a:txBody>
                    <a:bodyPr/>
                    <a:lstStyle/>
                    <a:p>
                      <a:r>
                        <a:rPr lang="en-US">
                          <a:solidFill>
                            <a:srgbClr val="000000"/>
                          </a:solidFill>
                          <a:effectLst/>
                          <a:highlight>
                            <a:srgbClr val="E1EAED"/>
                          </a:highlight>
                          <a:latin typeface="Arial" panose="020B0604020202020204" pitchFamily="34" charset="0"/>
                        </a:rPr>
                        <a:t>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0.55</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0.97</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0.70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18871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1322019057"/>
                  </a:ext>
                </a:extLst>
              </a:tr>
              <a:tr h="387350">
                <a:tc>
                  <a:txBody>
                    <a:bodyPr/>
                    <a:lstStyle/>
                    <a:p>
                      <a:r>
                        <a:rPr lang="en-US">
                          <a:solidFill>
                            <a:srgbClr val="000000"/>
                          </a:solidFill>
                          <a:effectLst/>
                          <a:highlight>
                            <a:srgbClr val="BFD5D9"/>
                          </a:highlight>
                          <a:latin typeface="Arial" panose="020B0604020202020204" pitchFamily="34" charset="0"/>
                        </a:rPr>
                        <a:t>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0.74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0.72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0.73</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37000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3978463924"/>
                  </a:ext>
                </a:extLst>
              </a:tr>
              <a:tr h="332015">
                <a:tc>
                  <a:txBody>
                    <a:bodyPr/>
                    <a:lstStyle/>
                    <a:p>
                      <a:r>
                        <a:rPr lang="en-US">
                          <a:solidFill>
                            <a:srgbClr val="000000"/>
                          </a:solidFill>
                          <a:effectLst/>
                          <a:highlight>
                            <a:srgbClr val="E1EAED"/>
                          </a:highlight>
                          <a:latin typeface="Arial" panose="020B0604020202020204" pitchFamily="34" charset="0"/>
                        </a:rPr>
                        <a:t>5</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3496</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909002552"/>
                  </a:ext>
                </a:extLst>
              </a:tr>
            </a:tbl>
          </a:graphicData>
        </a:graphic>
      </p:graphicFrame>
      <p:sp>
        <p:nvSpPr>
          <p:cNvPr id="9" name="TextBox 8">
            <a:extLst>
              <a:ext uri="{FF2B5EF4-FFF2-40B4-BE49-F238E27FC236}">
                <a16:creationId xmlns:a16="http://schemas.microsoft.com/office/drawing/2014/main" id="{1D53F104-3D3F-4C3F-428C-E701D7DF9DA0}"/>
              </a:ext>
            </a:extLst>
          </p:cNvPr>
          <p:cNvSpPr txBox="1"/>
          <p:nvPr/>
        </p:nvSpPr>
        <p:spPr>
          <a:xfrm>
            <a:off x="811849" y="3425440"/>
            <a:ext cx="966529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latin typeface="Arial"/>
                <a:ea typeface="+mn-lt"/>
                <a:cs typeface="+mn-lt"/>
              </a:rPr>
              <a:t>Fully Connected Neural Networks with adamw optimizer on Train and Test data</a:t>
            </a:r>
            <a:endParaRPr lang="en-US" sz="2000" dirty="0">
              <a:latin typeface="Arial"/>
              <a:cs typeface="Arial"/>
            </a:endParaRPr>
          </a:p>
          <a:p>
            <a:pPr algn="l"/>
            <a:endParaRPr lang="en-US" sz="2000" dirty="0">
              <a:latin typeface="Arial"/>
              <a:ea typeface="Calibri"/>
              <a:cs typeface="Calibri"/>
            </a:endParaRPr>
          </a:p>
        </p:txBody>
      </p:sp>
    </p:spTree>
    <p:extLst>
      <p:ext uri="{BB962C8B-B14F-4D97-AF65-F5344CB8AC3E}">
        <p14:creationId xmlns:p14="http://schemas.microsoft.com/office/powerpoint/2010/main" val="4086058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843C34-DEE4-BF6F-D683-05AF63510E34}"/>
              </a:ext>
            </a:extLst>
          </p:cNvPr>
          <p:cNvPicPr>
            <a:picLocks noChangeAspect="1"/>
          </p:cNvPicPr>
          <p:nvPr/>
        </p:nvPicPr>
        <p:blipFill>
          <a:blip r:embed="rId2"/>
          <a:stretch>
            <a:fillRect/>
          </a:stretch>
        </p:blipFill>
        <p:spPr>
          <a:xfrm>
            <a:off x="1876425" y="1314450"/>
            <a:ext cx="8439150" cy="4229100"/>
          </a:xfrm>
          <a:prstGeom prst="rect">
            <a:avLst/>
          </a:prstGeom>
        </p:spPr>
      </p:pic>
      <p:sp>
        <p:nvSpPr>
          <p:cNvPr id="4" name="TextBox 3">
            <a:extLst>
              <a:ext uri="{FF2B5EF4-FFF2-40B4-BE49-F238E27FC236}">
                <a16:creationId xmlns:a16="http://schemas.microsoft.com/office/drawing/2014/main" id="{5AC52AB2-4AF5-53EA-4D5A-CD10E89BA785}"/>
              </a:ext>
            </a:extLst>
          </p:cNvPr>
          <p:cNvSpPr txBox="1"/>
          <p:nvPr/>
        </p:nvSpPr>
        <p:spPr>
          <a:xfrm>
            <a:off x="2008261" y="754878"/>
            <a:ext cx="5178751"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latin typeface="Arial"/>
                <a:ea typeface="+mn-lt"/>
                <a:cs typeface="+mn-lt"/>
              </a:rPr>
              <a:t>Plotting the training and validation loss</a:t>
            </a:r>
            <a:endParaRPr lang="en-US" sz="2000">
              <a:latin typeface="Arial"/>
              <a:cs typeface="Arial"/>
            </a:endParaRPr>
          </a:p>
          <a:p>
            <a:pPr algn="l"/>
            <a:endParaRPr lang="en-US" dirty="0">
              <a:ea typeface="Calibri"/>
              <a:cs typeface="Calibri"/>
            </a:endParaRPr>
          </a:p>
        </p:txBody>
      </p:sp>
    </p:spTree>
    <p:extLst>
      <p:ext uri="{BB962C8B-B14F-4D97-AF65-F5344CB8AC3E}">
        <p14:creationId xmlns:p14="http://schemas.microsoft.com/office/powerpoint/2010/main" val="3256526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19EB571B-8300-820F-AB28-692A99F6B081}"/>
              </a:ext>
            </a:extLst>
          </p:cNvPr>
          <p:cNvPicPr>
            <a:picLocks noChangeAspect="1"/>
          </p:cNvPicPr>
          <p:nvPr/>
        </p:nvPicPr>
        <p:blipFill>
          <a:blip r:embed="rId2"/>
          <a:stretch>
            <a:fillRect/>
          </a:stretch>
        </p:blipFill>
        <p:spPr>
          <a:xfrm>
            <a:off x="972440" y="1002164"/>
            <a:ext cx="4935572" cy="2487444"/>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A52E6A51-6D1C-73A2-2C91-A4A9D57C5772}"/>
              </a:ext>
            </a:extLst>
          </p:cNvPr>
          <p:cNvPicPr>
            <a:picLocks noChangeAspect="1"/>
          </p:cNvPicPr>
          <p:nvPr/>
        </p:nvPicPr>
        <p:blipFill>
          <a:blip r:embed="rId3"/>
          <a:stretch>
            <a:fillRect/>
          </a:stretch>
        </p:blipFill>
        <p:spPr>
          <a:xfrm>
            <a:off x="6279406" y="976314"/>
            <a:ext cx="4934761" cy="2513992"/>
          </a:xfrm>
          <a:prstGeom prst="rect">
            <a:avLst/>
          </a:prstGeom>
        </p:spPr>
      </p:pic>
      <p:sp>
        <p:nvSpPr>
          <p:cNvPr id="4" name="TextBox 3">
            <a:extLst>
              <a:ext uri="{FF2B5EF4-FFF2-40B4-BE49-F238E27FC236}">
                <a16:creationId xmlns:a16="http://schemas.microsoft.com/office/drawing/2014/main" id="{156D2EAD-62DA-D35E-6192-33FC020DAB29}"/>
              </a:ext>
            </a:extLst>
          </p:cNvPr>
          <p:cNvSpPr txBox="1"/>
          <p:nvPr/>
        </p:nvSpPr>
        <p:spPr>
          <a:xfrm>
            <a:off x="968279" y="583431"/>
            <a:ext cx="777701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dirty="0">
                <a:latin typeface="Arial"/>
                <a:cs typeface="Arial"/>
              </a:rPr>
              <a:t>Convolutional Neural Network</a:t>
            </a:r>
          </a:p>
        </p:txBody>
      </p:sp>
      <p:sp>
        <p:nvSpPr>
          <p:cNvPr id="5" name="TextBox 4">
            <a:extLst>
              <a:ext uri="{FF2B5EF4-FFF2-40B4-BE49-F238E27FC236}">
                <a16:creationId xmlns:a16="http://schemas.microsoft.com/office/drawing/2014/main" id="{FE36B79E-29C2-B38C-698A-84A1A66E037F}"/>
              </a:ext>
            </a:extLst>
          </p:cNvPr>
          <p:cNvSpPr txBox="1"/>
          <p:nvPr/>
        </p:nvSpPr>
        <p:spPr>
          <a:xfrm>
            <a:off x="968279" y="3485188"/>
            <a:ext cx="1091738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latin typeface="Arial"/>
                <a:cs typeface="Arial"/>
              </a:rPr>
              <a:t>Convolutional Neural Networks with </a:t>
            </a:r>
            <a:r>
              <a:rPr lang="en-US" sz="2000" i="1" dirty="0" err="1">
                <a:latin typeface="Arial"/>
                <a:cs typeface="Arial"/>
              </a:rPr>
              <a:t>adamw</a:t>
            </a:r>
            <a:r>
              <a:rPr lang="en-US" sz="2000" i="1" dirty="0">
                <a:latin typeface="Arial"/>
                <a:cs typeface="Arial"/>
              </a:rPr>
              <a:t> optimizer on Train data and Test data.</a:t>
            </a:r>
          </a:p>
        </p:txBody>
      </p:sp>
      <p:graphicFrame>
        <p:nvGraphicFramePr>
          <p:cNvPr id="7" name="Table 6">
            <a:extLst>
              <a:ext uri="{FF2B5EF4-FFF2-40B4-BE49-F238E27FC236}">
                <a16:creationId xmlns:a16="http://schemas.microsoft.com/office/drawing/2014/main" id="{9142C6C4-911A-EEDF-F6BC-C16365BBC289}"/>
              </a:ext>
            </a:extLst>
          </p:cNvPr>
          <p:cNvGraphicFramePr>
            <a:graphicFrameLocks noGrp="1"/>
          </p:cNvGraphicFramePr>
          <p:nvPr>
            <p:extLst>
              <p:ext uri="{D42A27DB-BD31-4B8C-83A1-F6EECF244321}">
                <p14:modId xmlns:p14="http://schemas.microsoft.com/office/powerpoint/2010/main" val="3716668320"/>
              </p:ext>
            </p:extLst>
          </p:nvPr>
        </p:nvGraphicFramePr>
        <p:xfrm>
          <a:off x="1099834" y="3878985"/>
          <a:ext cx="4804330" cy="2674620"/>
        </p:xfrm>
        <a:graphic>
          <a:graphicData uri="http://schemas.openxmlformats.org/drawingml/2006/table">
            <a:tbl>
              <a:tblPr bandRow="1">
                <a:tableStyleId>{5C22544A-7EE6-4342-B048-85BDC9FD1C3A}</a:tableStyleId>
              </a:tblPr>
              <a:tblGrid>
                <a:gridCol w="950130">
                  <a:extLst>
                    <a:ext uri="{9D8B030D-6E8A-4147-A177-3AD203B41FA5}">
                      <a16:colId xmlns:a16="http://schemas.microsoft.com/office/drawing/2014/main" val="3242335428"/>
                    </a:ext>
                  </a:extLst>
                </a:gridCol>
                <a:gridCol w="963550">
                  <a:extLst>
                    <a:ext uri="{9D8B030D-6E8A-4147-A177-3AD203B41FA5}">
                      <a16:colId xmlns:a16="http://schemas.microsoft.com/office/drawing/2014/main" val="4272822664"/>
                    </a:ext>
                  </a:extLst>
                </a:gridCol>
                <a:gridCol w="963550">
                  <a:extLst>
                    <a:ext uri="{9D8B030D-6E8A-4147-A177-3AD203B41FA5}">
                      <a16:colId xmlns:a16="http://schemas.microsoft.com/office/drawing/2014/main" val="1529291073"/>
                    </a:ext>
                  </a:extLst>
                </a:gridCol>
                <a:gridCol w="963550">
                  <a:extLst>
                    <a:ext uri="{9D8B030D-6E8A-4147-A177-3AD203B41FA5}">
                      <a16:colId xmlns:a16="http://schemas.microsoft.com/office/drawing/2014/main" val="2189341174"/>
                    </a:ext>
                  </a:extLst>
                </a:gridCol>
                <a:gridCol w="963550">
                  <a:extLst>
                    <a:ext uri="{9D8B030D-6E8A-4147-A177-3AD203B41FA5}">
                      <a16:colId xmlns:a16="http://schemas.microsoft.com/office/drawing/2014/main" val="2742608196"/>
                    </a:ext>
                  </a:extLst>
                </a:gridCol>
              </a:tblGrid>
              <a:tr h="188595">
                <a:tc>
                  <a:txBody>
                    <a:bodyPr/>
                    <a:lstStyle/>
                    <a:p>
                      <a:r>
                        <a:rPr lang="en-US" b="1">
                          <a:solidFill>
                            <a:srgbClr val="FFFFFF"/>
                          </a:solidFill>
                          <a:effectLst/>
                          <a:highlight>
                            <a:srgbClr val="118696"/>
                          </a:highlight>
                          <a:latin typeface="Times New Roman" panose="02020603050405020304" pitchFamily="18" charset="0"/>
                        </a:rPr>
                        <a:t>Class</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Precision</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Recall</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F1 Score </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Support</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extLst>
                  <a:ext uri="{0D108BD9-81ED-4DB2-BD59-A6C34878D82A}">
                    <a16:rowId xmlns:a16="http://schemas.microsoft.com/office/drawing/2014/main" val="60336830"/>
                  </a:ext>
                </a:extLst>
              </a:tr>
              <a:tr h="188595">
                <a:tc>
                  <a:txBody>
                    <a:bodyPr/>
                    <a:lstStyle/>
                    <a:p>
                      <a:r>
                        <a:rPr lang="en-US">
                          <a:solidFill>
                            <a:srgbClr val="000000"/>
                          </a:solidFill>
                          <a:effectLst/>
                          <a:highlight>
                            <a:srgbClr val="BFD5D9"/>
                          </a:highlight>
                          <a:latin typeface="Arial" panose="020B0604020202020204" pitchFamily="34" charset="0"/>
                        </a:rPr>
                        <a:t>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0.71</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12264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3926299314"/>
                  </a:ext>
                </a:extLst>
              </a:tr>
              <a:tr h="207645">
                <a:tc>
                  <a:txBody>
                    <a:bodyPr/>
                    <a:lstStyle/>
                    <a:p>
                      <a:r>
                        <a:rPr lang="en-US">
                          <a:solidFill>
                            <a:srgbClr val="000000"/>
                          </a:solidFill>
                          <a:effectLst/>
                          <a:highlight>
                            <a:srgbClr val="E1EAED"/>
                          </a:highlight>
                          <a:latin typeface="Arial" panose="020B0604020202020204" pitchFamily="34" charset="0"/>
                        </a:rPr>
                        <a:t>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0.64</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0.94</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0.76</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33393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2364249718"/>
                  </a:ext>
                </a:extLst>
              </a:tr>
              <a:tr h="198120">
                <a:tc>
                  <a:txBody>
                    <a:bodyPr/>
                    <a:lstStyle/>
                    <a:p>
                      <a:r>
                        <a:rPr lang="en-US">
                          <a:solidFill>
                            <a:srgbClr val="000000"/>
                          </a:solidFill>
                          <a:effectLst/>
                          <a:highlight>
                            <a:srgbClr val="BFD5D9"/>
                          </a:highlight>
                          <a:latin typeface="Arial" panose="020B0604020202020204" pitchFamily="34" charset="0"/>
                        </a:rPr>
                        <a:t>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0.69</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0.67</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0.68</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18184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1021707341"/>
                  </a:ext>
                </a:extLst>
              </a:tr>
              <a:tr h="198120">
                <a:tc>
                  <a:txBody>
                    <a:bodyPr/>
                    <a:lstStyle/>
                    <a:p>
                      <a:r>
                        <a:rPr lang="en-US">
                          <a:solidFill>
                            <a:srgbClr val="000000"/>
                          </a:solidFill>
                          <a:effectLst/>
                          <a:highlight>
                            <a:srgbClr val="E1EAED"/>
                          </a:highlight>
                          <a:latin typeface="Arial" panose="020B0604020202020204" pitchFamily="34" charset="0"/>
                        </a:rPr>
                        <a:t>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0.98</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0.99</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40000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559946456"/>
                  </a:ext>
                </a:extLst>
              </a:tr>
              <a:tr h="198120">
                <a:tc>
                  <a:txBody>
                    <a:bodyPr/>
                    <a:lstStyle/>
                    <a:p>
                      <a:r>
                        <a:rPr lang="en-US">
                          <a:solidFill>
                            <a:srgbClr val="000000"/>
                          </a:solidFill>
                          <a:effectLst/>
                          <a:highlight>
                            <a:srgbClr val="BFD5D9"/>
                          </a:highlight>
                          <a:latin typeface="Arial" panose="020B0604020202020204" pitchFamily="34" charset="0"/>
                        </a:rPr>
                        <a:t>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0.92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0.91</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0.92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56000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784059498"/>
                  </a:ext>
                </a:extLst>
              </a:tr>
              <a:tr h="198120">
                <a:tc>
                  <a:txBody>
                    <a:bodyPr/>
                    <a:lstStyle/>
                    <a:p>
                      <a:r>
                        <a:rPr lang="en-US">
                          <a:solidFill>
                            <a:srgbClr val="000000"/>
                          </a:solidFill>
                          <a:effectLst/>
                          <a:highlight>
                            <a:srgbClr val="E1EAED"/>
                          </a:highlight>
                          <a:latin typeface="Arial" panose="020B0604020202020204" pitchFamily="34" charset="0"/>
                        </a:rPr>
                        <a:t>5</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0.87</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0.77</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0.82</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10491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3872046592"/>
                  </a:ext>
                </a:extLst>
              </a:tr>
            </a:tbl>
          </a:graphicData>
        </a:graphic>
      </p:graphicFrame>
      <p:graphicFrame>
        <p:nvGraphicFramePr>
          <p:cNvPr id="9" name="Table 8">
            <a:extLst>
              <a:ext uri="{FF2B5EF4-FFF2-40B4-BE49-F238E27FC236}">
                <a16:creationId xmlns:a16="http://schemas.microsoft.com/office/drawing/2014/main" id="{1D9380D8-6AB1-3B1F-08C2-EFF3F3E9179E}"/>
              </a:ext>
            </a:extLst>
          </p:cNvPr>
          <p:cNvGraphicFramePr>
            <a:graphicFrameLocks noGrp="1"/>
          </p:cNvGraphicFramePr>
          <p:nvPr>
            <p:extLst>
              <p:ext uri="{D42A27DB-BD31-4B8C-83A1-F6EECF244321}">
                <p14:modId xmlns:p14="http://schemas.microsoft.com/office/powerpoint/2010/main" val="1267150761"/>
              </p:ext>
            </p:extLst>
          </p:nvPr>
        </p:nvGraphicFramePr>
        <p:xfrm>
          <a:off x="6279812" y="3884498"/>
          <a:ext cx="4934037" cy="2727060"/>
        </p:xfrm>
        <a:graphic>
          <a:graphicData uri="http://schemas.openxmlformats.org/drawingml/2006/table">
            <a:tbl>
              <a:tblPr bandRow="1">
                <a:tableStyleId>{5C22544A-7EE6-4342-B048-85BDC9FD1C3A}</a:tableStyleId>
              </a:tblPr>
              <a:tblGrid>
                <a:gridCol w="975781">
                  <a:extLst>
                    <a:ext uri="{9D8B030D-6E8A-4147-A177-3AD203B41FA5}">
                      <a16:colId xmlns:a16="http://schemas.microsoft.com/office/drawing/2014/main" val="2389932208"/>
                    </a:ext>
                  </a:extLst>
                </a:gridCol>
                <a:gridCol w="989564">
                  <a:extLst>
                    <a:ext uri="{9D8B030D-6E8A-4147-A177-3AD203B41FA5}">
                      <a16:colId xmlns:a16="http://schemas.microsoft.com/office/drawing/2014/main" val="3608070232"/>
                    </a:ext>
                  </a:extLst>
                </a:gridCol>
                <a:gridCol w="989564">
                  <a:extLst>
                    <a:ext uri="{9D8B030D-6E8A-4147-A177-3AD203B41FA5}">
                      <a16:colId xmlns:a16="http://schemas.microsoft.com/office/drawing/2014/main" val="4133183393"/>
                    </a:ext>
                  </a:extLst>
                </a:gridCol>
                <a:gridCol w="989564">
                  <a:extLst>
                    <a:ext uri="{9D8B030D-6E8A-4147-A177-3AD203B41FA5}">
                      <a16:colId xmlns:a16="http://schemas.microsoft.com/office/drawing/2014/main" val="526026759"/>
                    </a:ext>
                  </a:extLst>
                </a:gridCol>
                <a:gridCol w="989564">
                  <a:extLst>
                    <a:ext uri="{9D8B030D-6E8A-4147-A177-3AD203B41FA5}">
                      <a16:colId xmlns:a16="http://schemas.microsoft.com/office/drawing/2014/main" val="1548556962"/>
                    </a:ext>
                  </a:extLst>
                </a:gridCol>
              </a:tblGrid>
              <a:tr h="389580">
                <a:tc>
                  <a:txBody>
                    <a:bodyPr/>
                    <a:lstStyle/>
                    <a:p>
                      <a:r>
                        <a:rPr lang="en-US" b="1">
                          <a:solidFill>
                            <a:srgbClr val="FFFFFF"/>
                          </a:solidFill>
                          <a:effectLst/>
                          <a:highlight>
                            <a:srgbClr val="118696"/>
                          </a:highlight>
                          <a:latin typeface="Times New Roman" panose="02020603050405020304" pitchFamily="18" charset="0"/>
                        </a:rPr>
                        <a:t>Class</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Precision</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Recall</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F1 Score </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Support</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extLst>
                  <a:ext uri="{0D108BD9-81ED-4DB2-BD59-A6C34878D82A}">
                    <a16:rowId xmlns:a16="http://schemas.microsoft.com/office/drawing/2014/main" val="2279633670"/>
                  </a:ext>
                </a:extLst>
              </a:tr>
              <a:tr h="389580">
                <a:tc>
                  <a:txBody>
                    <a:bodyPr/>
                    <a:lstStyle/>
                    <a:p>
                      <a:r>
                        <a:rPr lang="en-US">
                          <a:solidFill>
                            <a:srgbClr val="000000"/>
                          </a:solidFill>
                          <a:effectLst/>
                          <a:highlight>
                            <a:srgbClr val="BFD5D9"/>
                          </a:highlight>
                          <a:latin typeface="Arial" panose="020B0604020202020204" pitchFamily="34" charset="0"/>
                        </a:rPr>
                        <a:t>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0.56</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0.03</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0.05</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4089</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2692134059"/>
                  </a:ext>
                </a:extLst>
              </a:tr>
              <a:tr h="389580">
                <a:tc>
                  <a:txBody>
                    <a:bodyPr/>
                    <a:lstStyle/>
                    <a:p>
                      <a:r>
                        <a:rPr lang="en-US">
                          <a:solidFill>
                            <a:srgbClr val="000000"/>
                          </a:solidFill>
                          <a:effectLst/>
                          <a:highlight>
                            <a:srgbClr val="E1EAED"/>
                          </a:highlight>
                          <a:latin typeface="Arial" panose="020B0604020202020204" pitchFamily="34" charset="0"/>
                        </a:rPr>
                        <a:t>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0.57</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0.93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0.71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11132</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854895117"/>
                  </a:ext>
                </a:extLst>
              </a:tr>
              <a:tr h="389580">
                <a:tc>
                  <a:txBody>
                    <a:bodyPr/>
                    <a:lstStyle/>
                    <a:p>
                      <a:r>
                        <a:rPr lang="en-US">
                          <a:solidFill>
                            <a:srgbClr val="000000"/>
                          </a:solidFill>
                          <a:effectLst/>
                          <a:highlight>
                            <a:srgbClr val="BFD5D9"/>
                          </a:highlight>
                          <a:latin typeface="Arial" panose="020B0604020202020204" pitchFamily="34" charset="0"/>
                        </a:rPr>
                        <a:t>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0.29</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0.52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0.37</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6062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1187202744"/>
                  </a:ext>
                </a:extLst>
              </a:tr>
              <a:tr h="389580">
                <a:tc>
                  <a:txBody>
                    <a:bodyPr/>
                    <a:lstStyle/>
                    <a:p>
                      <a:r>
                        <a:rPr lang="en-US">
                          <a:solidFill>
                            <a:srgbClr val="000000"/>
                          </a:solidFill>
                          <a:effectLst/>
                          <a:highlight>
                            <a:srgbClr val="E1EAED"/>
                          </a:highlight>
                          <a:latin typeface="Arial" panose="020B0604020202020204" pitchFamily="34" charset="0"/>
                        </a:rPr>
                        <a:t>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0.96</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0.98</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18871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1971632"/>
                  </a:ext>
                </a:extLst>
              </a:tr>
              <a:tr h="389580">
                <a:tc>
                  <a:txBody>
                    <a:bodyPr/>
                    <a:lstStyle/>
                    <a:p>
                      <a:r>
                        <a:rPr lang="en-US">
                          <a:solidFill>
                            <a:srgbClr val="000000"/>
                          </a:solidFill>
                          <a:effectLst/>
                          <a:highlight>
                            <a:srgbClr val="BFD5D9"/>
                          </a:highlight>
                          <a:latin typeface="Arial" panose="020B0604020202020204" pitchFamily="34" charset="0"/>
                        </a:rPr>
                        <a:t>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0.94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0.76</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0.84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37000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3978145368"/>
                  </a:ext>
                </a:extLst>
              </a:tr>
              <a:tr h="389580">
                <a:tc>
                  <a:txBody>
                    <a:bodyPr/>
                    <a:lstStyle/>
                    <a:p>
                      <a:r>
                        <a:rPr lang="en-US">
                          <a:solidFill>
                            <a:srgbClr val="000000"/>
                          </a:solidFill>
                          <a:effectLst/>
                          <a:highlight>
                            <a:srgbClr val="E1EAED"/>
                          </a:highlight>
                          <a:latin typeface="Arial" panose="020B0604020202020204" pitchFamily="34" charset="0"/>
                        </a:rPr>
                        <a:t>5</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0.86</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0.81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0.84</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3496</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249159061"/>
                  </a:ext>
                </a:extLst>
              </a:tr>
            </a:tbl>
          </a:graphicData>
        </a:graphic>
      </p:graphicFrame>
    </p:spTree>
    <p:extLst>
      <p:ext uri="{BB962C8B-B14F-4D97-AF65-F5344CB8AC3E}">
        <p14:creationId xmlns:p14="http://schemas.microsoft.com/office/powerpoint/2010/main" val="1930566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C22A74-0233-DF7B-42FD-B500205AF2C0}"/>
              </a:ext>
            </a:extLst>
          </p:cNvPr>
          <p:cNvPicPr>
            <a:picLocks noChangeAspect="1"/>
          </p:cNvPicPr>
          <p:nvPr/>
        </p:nvPicPr>
        <p:blipFill>
          <a:blip r:embed="rId2"/>
          <a:stretch>
            <a:fillRect/>
          </a:stretch>
        </p:blipFill>
        <p:spPr>
          <a:xfrm>
            <a:off x="1876425" y="1314450"/>
            <a:ext cx="8439150" cy="4229100"/>
          </a:xfrm>
          <a:prstGeom prst="rect">
            <a:avLst/>
          </a:prstGeom>
        </p:spPr>
      </p:pic>
      <p:sp>
        <p:nvSpPr>
          <p:cNvPr id="5" name="TextBox 4">
            <a:extLst>
              <a:ext uri="{FF2B5EF4-FFF2-40B4-BE49-F238E27FC236}">
                <a16:creationId xmlns:a16="http://schemas.microsoft.com/office/drawing/2014/main" id="{340E5927-DE59-EF57-2265-056432BA2434}"/>
              </a:ext>
            </a:extLst>
          </p:cNvPr>
          <p:cNvSpPr txBox="1"/>
          <p:nvPr/>
        </p:nvSpPr>
        <p:spPr>
          <a:xfrm>
            <a:off x="1522461" y="629612"/>
            <a:ext cx="648392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dirty="0">
                <a:latin typeface="Arial"/>
                <a:cs typeface="Arial"/>
              </a:rPr>
              <a:t>Plotting the training and validation loss</a:t>
            </a:r>
          </a:p>
        </p:txBody>
      </p:sp>
    </p:spTree>
    <p:extLst>
      <p:ext uri="{BB962C8B-B14F-4D97-AF65-F5344CB8AC3E}">
        <p14:creationId xmlns:p14="http://schemas.microsoft.com/office/powerpoint/2010/main" val="259473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0E5927-DE59-EF57-2265-056432BA2434}"/>
              </a:ext>
            </a:extLst>
          </p:cNvPr>
          <p:cNvSpPr txBox="1"/>
          <p:nvPr/>
        </p:nvSpPr>
        <p:spPr>
          <a:xfrm>
            <a:off x="1522461" y="629612"/>
            <a:ext cx="648392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dirty="0">
                <a:latin typeface="Arial"/>
                <a:ea typeface="Calibri"/>
                <a:cs typeface="Calibri"/>
              </a:rPr>
              <a:t>Recurrent</a:t>
            </a:r>
            <a:r>
              <a:rPr lang="en-US" sz="2000" b="1" i="1" dirty="0">
                <a:latin typeface="Arial"/>
                <a:ea typeface="+mn-lt"/>
                <a:cs typeface="+mn-lt"/>
              </a:rPr>
              <a:t> neural network</a:t>
            </a:r>
            <a:endParaRPr lang="en-US" sz="2000" b="1" i="1" dirty="0">
              <a:latin typeface="Arial"/>
              <a:cs typeface="Arial"/>
            </a:endParaRPr>
          </a:p>
          <a:p>
            <a:endParaRPr lang="en-US" sz="2000" b="1" i="1" dirty="0">
              <a:latin typeface="Arial"/>
              <a:cs typeface="Arial"/>
            </a:endParaRPr>
          </a:p>
        </p:txBody>
      </p:sp>
      <p:pic>
        <p:nvPicPr>
          <p:cNvPr id="6" name="Picture 5" descr="A screenshot of a computer&#10;&#10;Description automatically generated">
            <a:extLst>
              <a:ext uri="{FF2B5EF4-FFF2-40B4-BE49-F238E27FC236}">
                <a16:creationId xmlns:a16="http://schemas.microsoft.com/office/drawing/2014/main" id="{BE4CC366-C4FD-9A71-7E6B-ABEF9E47ED2F}"/>
              </a:ext>
            </a:extLst>
          </p:cNvPr>
          <p:cNvPicPr>
            <a:picLocks noChangeAspect="1"/>
          </p:cNvPicPr>
          <p:nvPr/>
        </p:nvPicPr>
        <p:blipFill>
          <a:blip r:embed="rId2"/>
          <a:stretch>
            <a:fillRect/>
          </a:stretch>
        </p:blipFill>
        <p:spPr>
          <a:xfrm>
            <a:off x="1222848" y="978643"/>
            <a:ext cx="4744667" cy="242826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B0203D2-98D4-6B42-AB91-2558331E2445}"/>
              </a:ext>
            </a:extLst>
          </p:cNvPr>
          <p:cNvPicPr>
            <a:picLocks noChangeAspect="1"/>
          </p:cNvPicPr>
          <p:nvPr/>
        </p:nvPicPr>
        <p:blipFill>
          <a:blip r:embed="rId3"/>
          <a:stretch>
            <a:fillRect/>
          </a:stretch>
        </p:blipFill>
        <p:spPr>
          <a:xfrm>
            <a:off x="6519050" y="988675"/>
            <a:ext cx="5081387" cy="2416312"/>
          </a:xfrm>
          <a:prstGeom prst="rect">
            <a:avLst/>
          </a:prstGeom>
        </p:spPr>
      </p:pic>
      <p:graphicFrame>
        <p:nvGraphicFramePr>
          <p:cNvPr id="9" name="Table 8">
            <a:extLst>
              <a:ext uri="{FF2B5EF4-FFF2-40B4-BE49-F238E27FC236}">
                <a16:creationId xmlns:a16="http://schemas.microsoft.com/office/drawing/2014/main" id="{0D1006AF-A07F-3221-9743-13BE22B60739}"/>
              </a:ext>
            </a:extLst>
          </p:cNvPr>
          <p:cNvGraphicFramePr>
            <a:graphicFrameLocks noGrp="1"/>
          </p:cNvGraphicFramePr>
          <p:nvPr>
            <p:extLst>
              <p:ext uri="{D42A27DB-BD31-4B8C-83A1-F6EECF244321}">
                <p14:modId xmlns:p14="http://schemas.microsoft.com/office/powerpoint/2010/main" val="3905839908"/>
              </p:ext>
            </p:extLst>
          </p:nvPr>
        </p:nvGraphicFramePr>
        <p:xfrm>
          <a:off x="1065934" y="4052740"/>
          <a:ext cx="5057248" cy="2400300"/>
        </p:xfrm>
        <a:graphic>
          <a:graphicData uri="http://schemas.openxmlformats.org/drawingml/2006/table">
            <a:tbl>
              <a:tblPr bandRow="1">
                <a:tableStyleId>{5C22544A-7EE6-4342-B048-85BDC9FD1C3A}</a:tableStyleId>
              </a:tblPr>
              <a:tblGrid>
                <a:gridCol w="1000148">
                  <a:extLst>
                    <a:ext uri="{9D8B030D-6E8A-4147-A177-3AD203B41FA5}">
                      <a16:colId xmlns:a16="http://schemas.microsoft.com/office/drawing/2014/main" val="3696346368"/>
                    </a:ext>
                  </a:extLst>
                </a:gridCol>
                <a:gridCol w="1014275">
                  <a:extLst>
                    <a:ext uri="{9D8B030D-6E8A-4147-A177-3AD203B41FA5}">
                      <a16:colId xmlns:a16="http://schemas.microsoft.com/office/drawing/2014/main" val="771206161"/>
                    </a:ext>
                  </a:extLst>
                </a:gridCol>
                <a:gridCol w="1014275">
                  <a:extLst>
                    <a:ext uri="{9D8B030D-6E8A-4147-A177-3AD203B41FA5}">
                      <a16:colId xmlns:a16="http://schemas.microsoft.com/office/drawing/2014/main" val="3635233267"/>
                    </a:ext>
                  </a:extLst>
                </a:gridCol>
                <a:gridCol w="1014275">
                  <a:extLst>
                    <a:ext uri="{9D8B030D-6E8A-4147-A177-3AD203B41FA5}">
                      <a16:colId xmlns:a16="http://schemas.microsoft.com/office/drawing/2014/main" val="950264744"/>
                    </a:ext>
                  </a:extLst>
                </a:gridCol>
                <a:gridCol w="1014275">
                  <a:extLst>
                    <a:ext uri="{9D8B030D-6E8A-4147-A177-3AD203B41FA5}">
                      <a16:colId xmlns:a16="http://schemas.microsoft.com/office/drawing/2014/main" val="817408777"/>
                    </a:ext>
                  </a:extLst>
                </a:gridCol>
              </a:tblGrid>
              <a:tr h="188595">
                <a:tc>
                  <a:txBody>
                    <a:bodyPr/>
                    <a:lstStyle/>
                    <a:p>
                      <a:r>
                        <a:rPr lang="en-US" b="1">
                          <a:solidFill>
                            <a:srgbClr val="FFFFFF"/>
                          </a:solidFill>
                          <a:effectLst/>
                          <a:highlight>
                            <a:srgbClr val="118696"/>
                          </a:highlight>
                          <a:latin typeface="Times New Roman" panose="02020603050405020304" pitchFamily="18" charset="0"/>
                        </a:rPr>
                        <a:t>Class</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Precision</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Recall</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F1 Score </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Support</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extLst>
                  <a:ext uri="{0D108BD9-81ED-4DB2-BD59-A6C34878D82A}">
                    <a16:rowId xmlns:a16="http://schemas.microsoft.com/office/drawing/2014/main" val="476330887"/>
                  </a:ext>
                </a:extLst>
              </a:tr>
              <a:tr h="188595">
                <a:tc>
                  <a:txBody>
                    <a:bodyPr/>
                    <a:lstStyle/>
                    <a:p>
                      <a:r>
                        <a:rPr lang="en-US">
                          <a:solidFill>
                            <a:srgbClr val="000000"/>
                          </a:solidFill>
                          <a:effectLst/>
                          <a:highlight>
                            <a:srgbClr val="BFD5D9"/>
                          </a:highlight>
                          <a:latin typeface="Arial" panose="020B0604020202020204" pitchFamily="34" charset="0"/>
                        </a:rPr>
                        <a:t>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12264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2824578098"/>
                  </a:ext>
                </a:extLst>
              </a:tr>
              <a:tr h="207645">
                <a:tc>
                  <a:txBody>
                    <a:bodyPr/>
                    <a:lstStyle/>
                    <a:p>
                      <a:r>
                        <a:rPr lang="en-US">
                          <a:solidFill>
                            <a:srgbClr val="000000"/>
                          </a:solidFill>
                          <a:effectLst/>
                          <a:highlight>
                            <a:srgbClr val="E1EAED"/>
                          </a:highlight>
                          <a:latin typeface="Arial" panose="020B0604020202020204" pitchFamily="34" charset="0"/>
                        </a:rPr>
                        <a:t>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0.63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0.92</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0.75</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33393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2730285220"/>
                  </a:ext>
                </a:extLst>
              </a:tr>
              <a:tr h="198120">
                <a:tc>
                  <a:txBody>
                    <a:bodyPr/>
                    <a:lstStyle/>
                    <a:p>
                      <a:r>
                        <a:rPr lang="en-US">
                          <a:solidFill>
                            <a:srgbClr val="000000"/>
                          </a:solidFill>
                          <a:effectLst/>
                          <a:highlight>
                            <a:srgbClr val="BFD5D9"/>
                          </a:highlight>
                          <a:latin typeface="Arial" panose="020B0604020202020204" pitchFamily="34" charset="0"/>
                        </a:rPr>
                        <a:t>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0.57</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0.72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0.63</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18184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3790438898"/>
                  </a:ext>
                </a:extLst>
              </a:tr>
              <a:tr h="198120">
                <a:tc>
                  <a:txBody>
                    <a:bodyPr/>
                    <a:lstStyle/>
                    <a:p>
                      <a:r>
                        <a:rPr lang="en-US">
                          <a:solidFill>
                            <a:srgbClr val="000000"/>
                          </a:solidFill>
                          <a:effectLst/>
                          <a:highlight>
                            <a:srgbClr val="E1EAED"/>
                          </a:highlight>
                          <a:latin typeface="Arial" panose="020B0604020202020204" pitchFamily="34" charset="0"/>
                        </a:rPr>
                        <a:t>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0.99</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0.98</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0.98</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40000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2290180648"/>
                  </a:ext>
                </a:extLst>
              </a:tr>
              <a:tr h="198120">
                <a:tc>
                  <a:txBody>
                    <a:bodyPr/>
                    <a:lstStyle/>
                    <a:p>
                      <a:r>
                        <a:rPr lang="en-US">
                          <a:solidFill>
                            <a:srgbClr val="000000"/>
                          </a:solidFill>
                          <a:effectLst/>
                          <a:highlight>
                            <a:srgbClr val="BFD5D9"/>
                          </a:highlight>
                          <a:latin typeface="Arial" panose="020B0604020202020204" pitchFamily="34" charset="0"/>
                        </a:rPr>
                        <a:t>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0.95</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0.85</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0.90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56000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4060143096"/>
                  </a:ext>
                </a:extLst>
              </a:tr>
              <a:tr h="198120">
                <a:tc>
                  <a:txBody>
                    <a:bodyPr/>
                    <a:lstStyle/>
                    <a:p>
                      <a:r>
                        <a:rPr lang="en-US">
                          <a:solidFill>
                            <a:srgbClr val="000000"/>
                          </a:solidFill>
                          <a:effectLst/>
                          <a:highlight>
                            <a:srgbClr val="E1EAED"/>
                          </a:highlight>
                          <a:latin typeface="Arial" panose="020B0604020202020204" pitchFamily="34" charset="0"/>
                        </a:rPr>
                        <a:t>5</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0.81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0.70</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0.75</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10491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2586504977"/>
                  </a:ext>
                </a:extLst>
              </a:tr>
            </a:tbl>
          </a:graphicData>
        </a:graphic>
      </p:graphicFrame>
      <p:graphicFrame>
        <p:nvGraphicFramePr>
          <p:cNvPr id="11" name="Table 10">
            <a:extLst>
              <a:ext uri="{FF2B5EF4-FFF2-40B4-BE49-F238E27FC236}">
                <a16:creationId xmlns:a16="http://schemas.microsoft.com/office/drawing/2014/main" id="{B63C15FF-B69D-B447-DF75-1316AEAF6F3B}"/>
              </a:ext>
            </a:extLst>
          </p:cNvPr>
          <p:cNvGraphicFramePr>
            <a:graphicFrameLocks noGrp="1"/>
          </p:cNvGraphicFramePr>
          <p:nvPr>
            <p:extLst>
              <p:ext uri="{D42A27DB-BD31-4B8C-83A1-F6EECF244321}">
                <p14:modId xmlns:p14="http://schemas.microsoft.com/office/powerpoint/2010/main" val="53077428"/>
              </p:ext>
            </p:extLst>
          </p:nvPr>
        </p:nvGraphicFramePr>
        <p:xfrm>
          <a:off x="6534727" y="4056303"/>
          <a:ext cx="5055492" cy="2514112"/>
        </p:xfrm>
        <a:graphic>
          <a:graphicData uri="http://schemas.openxmlformats.org/drawingml/2006/table">
            <a:tbl>
              <a:tblPr bandRow="1">
                <a:tableStyleId>{5C22544A-7EE6-4342-B048-85BDC9FD1C3A}</a:tableStyleId>
              </a:tblPr>
              <a:tblGrid>
                <a:gridCol w="978210">
                  <a:extLst>
                    <a:ext uri="{9D8B030D-6E8A-4147-A177-3AD203B41FA5}">
                      <a16:colId xmlns:a16="http://schemas.microsoft.com/office/drawing/2014/main" val="1624946852"/>
                    </a:ext>
                  </a:extLst>
                </a:gridCol>
                <a:gridCol w="992026">
                  <a:extLst>
                    <a:ext uri="{9D8B030D-6E8A-4147-A177-3AD203B41FA5}">
                      <a16:colId xmlns:a16="http://schemas.microsoft.com/office/drawing/2014/main" val="252374912"/>
                    </a:ext>
                  </a:extLst>
                </a:gridCol>
                <a:gridCol w="992026">
                  <a:extLst>
                    <a:ext uri="{9D8B030D-6E8A-4147-A177-3AD203B41FA5}">
                      <a16:colId xmlns:a16="http://schemas.microsoft.com/office/drawing/2014/main" val="887806601"/>
                    </a:ext>
                  </a:extLst>
                </a:gridCol>
                <a:gridCol w="992026">
                  <a:extLst>
                    <a:ext uri="{9D8B030D-6E8A-4147-A177-3AD203B41FA5}">
                      <a16:colId xmlns:a16="http://schemas.microsoft.com/office/drawing/2014/main" val="3822778065"/>
                    </a:ext>
                  </a:extLst>
                </a:gridCol>
                <a:gridCol w="1101204">
                  <a:extLst>
                    <a:ext uri="{9D8B030D-6E8A-4147-A177-3AD203B41FA5}">
                      <a16:colId xmlns:a16="http://schemas.microsoft.com/office/drawing/2014/main" val="2877542704"/>
                    </a:ext>
                  </a:extLst>
                </a:gridCol>
              </a:tblGrid>
              <a:tr h="430296">
                <a:tc>
                  <a:txBody>
                    <a:bodyPr/>
                    <a:lstStyle/>
                    <a:p>
                      <a:r>
                        <a:rPr lang="en-US" b="1">
                          <a:solidFill>
                            <a:srgbClr val="FFFFFF"/>
                          </a:solidFill>
                          <a:effectLst/>
                          <a:highlight>
                            <a:srgbClr val="118696"/>
                          </a:highlight>
                          <a:latin typeface="Times New Roman" panose="02020603050405020304" pitchFamily="18" charset="0"/>
                        </a:rPr>
                        <a:t>Class</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Precision</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Recall</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F1 Score </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tc>
                  <a:txBody>
                    <a:bodyPr/>
                    <a:lstStyle/>
                    <a:p>
                      <a:r>
                        <a:rPr lang="en-US" b="1">
                          <a:solidFill>
                            <a:srgbClr val="FFFFFF"/>
                          </a:solidFill>
                          <a:effectLst/>
                          <a:highlight>
                            <a:srgbClr val="118696"/>
                          </a:highlight>
                          <a:latin typeface="Times New Roman" panose="02020603050405020304" pitchFamily="18" charset="0"/>
                        </a:rPr>
                        <a:t>Support</a:t>
                      </a:r>
                      <a:endParaRPr lang="en-US">
                        <a:effectLst/>
                        <a:highlight>
                          <a:srgbClr val="118696"/>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118696"/>
                    </a:solidFill>
                  </a:tcPr>
                </a:tc>
                <a:extLst>
                  <a:ext uri="{0D108BD9-81ED-4DB2-BD59-A6C34878D82A}">
                    <a16:rowId xmlns:a16="http://schemas.microsoft.com/office/drawing/2014/main" val="3920002820"/>
                  </a:ext>
                </a:extLst>
              </a:tr>
              <a:tr h="326431">
                <a:tc>
                  <a:txBody>
                    <a:bodyPr/>
                    <a:lstStyle/>
                    <a:p>
                      <a:r>
                        <a:rPr lang="en-US">
                          <a:solidFill>
                            <a:srgbClr val="000000"/>
                          </a:solidFill>
                          <a:effectLst/>
                          <a:highlight>
                            <a:srgbClr val="BFD5D9"/>
                          </a:highlight>
                          <a:latin typeface="Arial" panose="020B0604020202020204" pitchFamily="34" charset="0"/>
                        </a:rPr>
                        <a:t>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4089</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3065454345"/>
                  </a:ext>
                </a:extLst>
              </a:tr>
              <a:tr h="326431">
                <a:tc>
                  <a:txBody>
                    <a:bodyPr/>
                    <a:lstStyle/>
                    <a:p>
                      <a:r>
                        <a:rPr lang="en-US">
                          <a:solidFill>
                            <a:srgbClr val="000000"/>
                          </a:solidFill>
                          <a:effectLst/>
                          <a:highlight>
                            <a:srgbClr val="E1EAED"/>
                          </a:highlight>
                          <a:latin typeface="Arial" panose="020B0604020202020204" pitchFamily="34" charset="0"/>
                        </a:rPr>
                        <a:t>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0.57</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0.87</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0.69</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11132</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3376763985"/>
                  </a:ext>
                </a:extLst>
              </a:tr>
              <a:tr h="326431">
                <a:tc>
                  <a:txBody>
                    <a:bodyPr/>
                    <a:lstStyle/>
                    <a:p>
                      <a:r>
                        <a:rPr lang="en-US">
                          <a:solidFill>
                            <a:srgbClr val="000000"/>
                          </a:solidFill>
                          <a:effectLst/>
                          <a:highlight>
                            <a:srgbClr val="BFD5D9"/>
                          </a:highlight>
                          <a:latin typeface="Arial" panose="020B0604020202020204" pitchFamily="34" charset="0"/>
                        </a:rPr>
                        <a:t>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0.25</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0.61</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0.35</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6062</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4247009590"/>
                  </a:ext>
                </a:extLst>
              </a:tr>
              <a:tr h="356108">
                <a:tc>
                  <a:txBody>
                    <a:bodyPr/>
                    <a:lstStyle/>
                    <a:p>
                      <a:r>
                        <a:rPr lang="en-US">
                          <a:solidFill>
                            <a:srgbClr val="000000"/>
                          </a:solidFill>
                          <a:effectLst/>
                          <a:highlight>
                            <a:srgbClr val="E1EAED"/>
                          </a:highlight>
                          <a:latin typeface="Arial" panose="020B0604020202020204" pitchFamily="34" charset="0"/>
                        </a:rPr>
                        <a:t>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0.98</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0.95</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0.96</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18871</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3928256734"/>
                  </a:ext>
                </a:extLst>
              </a:tr>
              <a:tr h="356108">
                <a:tc>
                  <a:txBody>
                    <a:bodyPr/>
                    <a:lstStyle/>
                    <a:p>
                      <a:r>
                        <a:rPr lang="en-US">
                          <a:solidFill>
                            <a:srgbClr val="000000"/>
                          </a:solidFill>
                          <a:effectLst/>
                          <a:highlight>
                            <a:srgbClr val="BFD5D9"/>
                          </a:highlight>
                          <a:latin typeface="Arial" panose="020B0604020202020204" pitchFamily="34" charset="0"/>
                        </a:rPr>
                        <a:t>4</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0.95</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0.69</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0.80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tc>
                  <a:txBody>
                    <a:bodyPr/>
                    <a:lstStyle/>
                    <a:p>
                      <a:r>
                        <a:rPr lang="en-US">
                          <a:solidFill>
                            <a:srgbClr val="000000"/>
                          </a:solidFill>
                          <a:effectLst/>
                          <a:highlight>
                            <a:srgbClr val="BFD5D9"/>
                          </a:highlight>
                          <a:latin typeface="Arial" panose="020B0604020202020204" pitchFamily="34" charset="0"/>
                        </a:rPr>
                        <a:t>37000</a:t>
                      </a:r>
                      <a:endParaRPr lang="en-US">
                        <a:effectLst/>
                        <a:highlight>
                          <a:srgbClr val="BFD5D9"/>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FD5D9"/>
                    </a:solidFill>
                  </a:tcPr>
                </a:tc>
                <a:extLst>
                  <a:ext uri="{0D108BD9-81ED-4DB2-BD59-A6C34878D82A}">
                    <a16:rowId xmlns:a16="http://schemas.microsoft.com/office/drawing/2014/main" val="2691138221"/>
                  </a:ext>
                </a:extLst>
              </a:tr>
              <a:tr h="326431">
                <a:tc>
                  <a:txBody>
                    <a:bodyPr/>
                    <a:lstStyle/>
                    <a:p>
                      <a:r>
                        <a:rPr lang="en-US">
                          <a:solidFill>
                            <a:srgbClr val="000000"/>
                          </a:solidFill>
                          <a:effectLst/>
                          <a:highlight>
                            <a:srgbClr val="E1EAED"/>
                          </a:highlight>
                          <a:latin typeface="Arial" panose="020B0604020202020204" pitchFamily="34" charset="0"/>
                        </a:rPr>
                        <a:t>5</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0.73</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0.74</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0.74</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tc>
                  <a:txBody>
                    <a:bodyPr/>
                    <a:lstStyle/>
                    <a:p>
                      <a:r>
                        <a:rPr lang="en-US">
                          <a:solidFill>
                            <a:srgbClr val="000000"/>
                          </a:solidFill>
                          <a:effectLst/>
                          <a:highlight>
                            <a:srgbClr val="E1EAED"/>
                          </a:highlight>
                          <a:latin typeface="Arial" panose="020B0604020202020204" pitchFamily="34" charset="0"/>
                        </a:rPr>
                        <a:t>3496</a:t>
                      </a:r>
                      <a:endParaRPr lang="en-US">
                        <a:effectLst/>
                        <a:highlight>
                          <a:srgbClr val="E1EAED"/>
                        </a:highligh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1EAED"/>
                    </a:solidFill>
                  </a:tcPr>
                </a:tc>
                <a:extLst>
                  <a:ext uri="{0D108BD9-81ED-4DB2-BD59-A6C34878D82A}">
                    <a16:rowId xmlns:a16="http://schemas.microsoft.com/office/drawing/2014/main" val="921976317"/>
                  </a:ext>
                </a:extLst>
              </a:tr>
            </a:tbl>
          </a:graphicData>
        </a:graphic>
      </p:graphicFrame>
      <p:sp>
        <p:nvSpPr>
          <p:cNvPr id="12" name="TextBox 11">
            <a:extLst>
              <a:ext uri="{FF2B5EF4-FFF2-40B4-BE49-F238E27FC236}">
                <a16:creationId xmlns:a16="http://schemas.microsoft.com/office/drawing/2014/main" id="{35F487D6-AEA5-DFA8-D2C9-20E7A493D3F0}"/>
              </a:ext>
            </a:extLst>
          </p:cNvPr>
          <p:cNvSpPr txBox="1"/>
          <p:nvPr/>
        </p:nvSpPr>
        <p:spPr>
          <a:xfrm>
            <a:off x="960580" y="3431309"/>
            <a:ext cx="878532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latin typeface="Arial"/>
                <a:cs typeface="Arial"/>
              </a:rPr>
              <a:t>Recurrent neural network with </a:t>
            </a:r>
            <a:r>
              <a:rPr lang="en-US" sz="2000" i="1" err="1">
                <a:latin typeface="Arial"/>
                <a:cs typeface="Arial"/>
              </a:rPr>
              <a:t>adamw</a:t>
            </a:r>
            <a:r>
              <a:rPr lang="en-US" sz="2000" i="1" dirty="0">
                <a:latin typeface="Arial"/>
                <a:cs typeface="Arial"/>
              </a:rPr>
              <a:t> optimizer on Train data and Test data</a:t>
            </a:r>
          </a:p>
        </p:txBody>
      </p:sp>
    </p:spTree>
    <p:extLst>
      <p:ext uri="{BB962C8B-B14F-4D97-AF65-F5344CB8AC3E}">
        <p14:creationId xmlns:p14="http://schemas.microsoft.com/office/powerpoint/2010/main" val="4182075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document&#10;&#10;Description automatically generated">
            <a:extLst>
              <a:ext uri="{FF2B5EF4-FFF2-40B4-BE49-F238E27FC236}">
                <a16:creationId xmlns:a16="http://schemas.microsoft.com/office/drawing/2014/main" id="{6ECEFD1F-D007-DBDD-C789-CBDD0482CDC1}"/>
              </a:ext>
            </a:extLst>
          </p:cNvPr>
          <p:cNvPicPr>
            <a:picLocks noChangeAspect="1"/>
          </p:cNvPicPr>
          <p:nvPr/>
        </p:nvPicPr>
        <p:blipFill>
          <a:blip r:embed="rId2"/>
          <a:stretch>
            <a:fillRect/>
          </a:stretch>
        </p:blipFill>
        <p:spPr>
          <a:xfrm>
            <a:off x="0" y="-272143"/>
            <a:ext cx="12192000" cy="7130143"/>
          </a:xfrm>
          <a:prstGeom prst="rect">
            <a:avLst/>
          </a:prstGeom>
        </p:spPr>
      </p:pic>
    </p:spTree>
    <p:extLst>
      <p:ext uri="{BB962C8B-B14F-4D97-AF65-F5344CB8AC3E}">
        <p14:creationId xmlns:p14="http://schemas.microsoft.com/office/powerpoint/2010/main" val="2206628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F51C-8D04-09AC-52FE-BEE75945A9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B3E0BC-19D4-F125-2869-8A01A98ED2EE}"/>
              </a:ext>
            </a:extLst>
          </p:cNvPr>
          <p:cNvSpPr>
            <a:spLocks noGrp="1"/>
          </p:cNvSpPr>
          <p:nvPr>
            <p:ph idx="1"/>
          </p:nvPr>
        </p:nvSpPr>
        <p:spPr>
          <a:xfrm>
            <a:off x="838200" y="2487133"/>
            <a:ext cx="10515600" cy="2912796"/>
          </a:xfrm>
        </p:spPr>
        <p:txBody>
          <a:bodyPr vert="horz" lIns="91440" tIns="45720" rIns="91440" bIns="45720" rtlCol="0" anchor="t">
            <a:normAutofit/>
          </a:bodyPr>
          <a:lstStyle/>
          <a:p>
            <a:pPr marL="342900" indent="-342900" algn="just"/>
            <a:r>
              <a:rPr lang="en-US" sz="2000" dirty="0">
                <a:latin typeface="Arial"/>
                <a:cs typeface="Arial"/>
              </a:rPr>
              <a:t>Storing data to MongoDB: When we were executing few machine learning models, it took few hours to execute. To avoid this, as of now we have planned to connect data to MongoDB server to execute in less time.</a:t>
            </a:r>
          </a:p>
          <a:p>
            <a:pPr marL="342900" indent="-342900" algn="just"/>
            <a:r>
              <a:rPr lang="en-US" sz="2000" dirty="0">
                <a:latin typeface="Arial"/>
                <a:cs typeface="Arial"/>
              </a:rPr>
              <a:t>Extend data source: Not only the data that we have, also want to work with different data and huge data.</a:t>
            </a:r>
          </a:p>
          <a:p>
            <a:pPr marL="342900" indent="-342900" algn="just"/>
            <a:r>
              <a:rPr lang="en-US" sz="2000" dirty="0">
                <a:latin typeface="Arial"/>
                <a:cs typeface="Arial"/>
              </a:rPr>
              <a:t>Real time data: With advancement of machine learning algorithms, intrusion detection system can become more capable of real time detection also and this helps many industries mitigate the impact of security breaches and prevent damage</a:t>
            </a:r>
          </a:p>
          <a:p>
            <a:pPr marL="342900" indent="-342900" algn="just"/>
            <a:endParaRPr lang="en-US" sz="2000" dirty="0">
              <a:latin typeface="Arial"/>
              <a:cs typeface="Arial"/>
            </a:endParaRPr>
          </a:p>
        </p:txBody>
      </p:sp>
      <p:sp>
        <p:nvSpPr>
          <p:cNvPr id="4" name="Rectangle 3">
            <a:extLst>
              <a:ext uri="{FF2B5EF4-FFF2-40B4-BE49-F238E27FC236}">
                <a16:creationId xmlns:a16="http://schemas.microsoft.com/office/drawing/2014/main" id="{BECDBAAB-4DC0-BB15-446F-D1C0D9121675}"/>
              </a:ext>
            </a:extLst>
          </p:cNvPr>
          <p:cNvSpPr/>
          <p:nvPr/>
        </p:nvSpPr>
        <p:spPr>
          <a:xfrm>
            <a:off x="-1" y="0"/>
            <a:ext cx="12192000" cy="1737644"/>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4000" dirty="0">
              <a:solidFill>
                <a:schemeClr val="bg1"/>
              </a:solidFill>
              <a:latin typeface="Arial"/>
              <a:ea typeface="+mn-lt"/>
              <a:cs typeface="+mn-lt"/>
            </a:endParaRPr>
          </a:p>
          <a:p>
            <a:pPr algn="ctr"/>
            <a:r>
              <a:rPr lang="en-US" sz="4000" dirty="0">
                <a:solidFill>
                  <a:schemeClr val="bg1"/>
                </a:solidFill>
                <a:latin typeface="Arial"/>
                <a:cs typeface="Calibri"/>
              </a:rPr>
              <a:t>Future Implications </a:t>
            </a:r>
          </a:p>
          <a:p>
            <a:pPr algn="ctr"/>
            <a:endParaRPr lang="en-US" sz="4000" dirty="0">
              <a:solidFill>
                <a:schemeClr val="bg1"/>
              </a:solidFill>
              <a:latin typeface="Arial"/>
              <a:cs typeface="Calibri"/>
            </a:endParaRPr>
          </a:p>
        </p:txBody>
      </p:sp>
    </p:spTree>
    <p:extLst>
      <p:ext uri="{BB962C8B-B14F-4D97-AF65-F5344CB8AC3E}">
        <p14:creationId xmlns:p14="http://schemas.microsoft.com/office/powerpoint/2010/main" val="1023365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F51C-8D04-09AC-52FE-BEE75945A9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B3E0BC-19D4-F125-2869-8A01A98ED2EE}"/>
              </a:ext>
            </a:extLst>
          </p:cNvPr>
          <p:cNvSpPr>
            <a:spLocks noGrp="1"/>
          </p:cNvSpPr>
          <p:nvPr>
            <p:ph idx="1"/>
          </p:nvPr>
        </p:nvSpPr>
        <p:spPr>
          <a:xfrm>
            <a:off x="838200" y="2651718"/>
            <a:ext cx="10515600" cy="2912796"/>
          </a:xfrm>
        </p:spPr>
        <p:txBody>
          <a:bodyPr vert="horz" lIns="91440" tIns="45720" rIns="91440" bIns="45720" rtlCol="0" anchor="t">
            <a:normAutofit/>
          </a:bodyPr>
          <a:lstStyle/>
          <a:p>
            <a:pPr algn="just">
              <a:buFont typeface="Arial"/>
              <a:buChar char="•"/>
            </a:pPr>
            <a:r>
              <a:rPr lang="en-US" sz="2000" dirty="0">
                <a:latin typeface="Arial"/>
                <a:ea typeface="+mn-lt"/>
                <a:cs typeface="+mn-lt"/>
              </a:rPr>
              <a:t>How can machine learning algorithms be applied to analyze the UNSW-NB15 dataset and detect different types of cyber-attacks?</a:t>
            </a:r>
            <a:endParaRPr lang="en-US" sz="2000" dirty="0">
              <a:latin typeface="Arial"/>
              <a:cs typeface="Arial"/>
            </a:endParaRPr>
          </a:p>
          <a:p>
            <a:pPr algn="just">
              <a:buFont typeface="Arial"/>
              <a:buChar char="•"/>
            </a:pPr>
            <a:r>
              <a:rPr lang="en-US" sz="2000" dirty="0">
                <a:latin typeface="Arial"/>
                <a:ea typeface="+mn-lt"/>
                <a:cs typeface="+mn-lt"/>
              </a:rPr>
              <a:t>What are the key features and patterns indicative of malicious activities in network traffic data?</a:t>
            </a:r>
            <a:endParaRPr lang="en-US" sz="2000" dirty="0">
              <a:latin typeface="Arial"/>
              <a:cs typeface="Arial"/>
            </a:endParaRPr>
          </a:p>
          <a:p>
            <a:pPr algn="just">
              <a:buFont typeface="Arial"/>
              <a:buChar char="•"/>
            </a:pPr>
            <a:r>
              <a:rPr lang="en-US" sz="2000" dirty="0">
                <a:latin typeface="Arial"/>
                <a:ea typeface="+mn-lt"/>
                <a:cs typeface="+mn-lt"/>
              </a:rPr>
              <a:t>How do different machine learning models perform in terms of accuracy, sensitivity, and specificity for cybersecurity threat detection?</a:t>
            </a:r>
            <a:endParaRPr lang="en-US" sz="2000" dirty="0">
              <a:latin typeface="Arial"/>
              <a:cs typeface="Arial"/>
            </a:endParaRPr>
          </a:p>
          <a:p>
            <a:pPr marL="0" indent="0" algn="just">
              <a:buNone/>
            </a:pPr>
            <a:endParaRPr lang="en-US" sz="2000" dirty="0">
              <a:latin typeface="Arial"/>
              <a:cs typeface="Arial"/>
            </a:endParaRPr>
          </a:p>
          <a:p>
            <a:pPr marL="0" indent="0">
              <a:buNone/>
            </a:pPr>
            <a:endParaRPr lang="en-US" sz="2000" dirty="0">
              <a:latin typeface="Arial"/>
              <a:cs typeface="Calibri" panose="020F0502020204030204"/>
            </a:endParaRPr>
          </a:p>
        </p:txBody>
      </p:sp>
      <p:sp>
        <p:nvSpPr>
          <p:cNvPr id="4" name="Rectangle 3">
            <a:extLst>
              <a:ext uri="{FF2B5EF4-FFF2-40B4-BE49-F238E27FC236}">
                <a16:creationId xmlns:a16="http://schemas.microsoft.com/office/drawing/2014/main" id="{BECDBAAB-4DC0-BB15-446F-D1C0D9121675}"/>
              </a:ext>
            </a:extLst>
          </p:cNvPr>
          <p:cNvSpPr/>
          <p:nvPr/>
        </p:nvSpPr>
        <p:spPr>
          <a:xfrm>
            <a:off x="-1" y="0"/>
            <a:ext cx="12192000" cy="1737644"/>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4000" dirty="0">
              <a:solidFill>
                <a:schemeClr val="bg1"/>
              </a:solidFill>
              <a:latin typeface="Arial"/>
              <a:ea typeface="+mn-lt"/>
              <a:cs typeface="+mn-lt"/>
            </a:endParaRPr>
          </a:p>
          <a:p>
            <a:pPr algn="ctr"/>
            <a:r>
              <a:rPr lang="en-US" sz="4000" dirty="0">
                <a:solidFill>
                  <a:schemeClr val="bg1"/>
                </a:solidFill>
                <a:latin typeface="Arial"/>
                <a:ea typeface="+mn-lt"/>
                <a:cs typeface="+mn-lt"/>
              </a:rPr>
              <a:t>Research Questions</a:t>
            </a:r>
            <a:endParaRPr lang="en-US" sz="4000" dirty="0">
              <a:solidFill>
                <a:schemeClr val="bg1"/>
              </a:solidFill>
              <a:latin typeface="Arial"/>
              <a:cs typeface="Arial"/>
            </a:endParaRPr>
          </a:p>
          <a:p>
            <a:pPr algn="ctr"/>
            <a:endParaRPr lang="en-US" sz="4000" dirty="0">
              <a:solidFill>
                <a:schemeClr val="bg1"/>
              </a:solidFill>
              <a:latin typeface="Arial"/>
              <a:cs typeface="Calibri"/>
            </a:endParaRPr>
          </a:p>
        </p:txBody>
      </p:sp>
    </p:spTree>
    <p:extLst>
      <p:ext uri="{BB962C8B-B14F-4D97-AF65-F5344CB8AC3E}">
        <p14:creationId xmlns:p14="http://schemas.microsoft.com/office/powerpoint/2010/main" val="2286833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0895D-DCCC-AF32-AF61-080BF94C2273}"/>
              </a:ext>
            </a:extLst>
          </p:cNvPr>
          <p:cNvSpPr>
            <a:spLocks noGrp="1"/>
          </p:cNvSpPr>
          <p:nvPr>
            <p:ph type="title"/>
          </p:nvPr>
        </p:nvSpPr>
        <p:spPr>
          <a:xfrm>
            <a:off x="838200" y="2387630"/>
            <a:ext cx="10515600" cy="1325563"/>
          </a:xfrm>
        </p:spPr>
        <p:txBody>
          <a:bodyPr/>
          <a:lstStyle/>
          <a:p>
            <a:pPr algn="ctr"/>
            <a:r>
              <a:rPr lang="en-US" b="1" dirty="0">
                <a:latin typeface="Arial"/>
                <a:cs typeface="Calibri Light"/>
              </a:rPr>
              <a:t>Thank You All</a:t>
            </a:r>
            <a:endParaRPr lang="en-US" b="1" dirty="0">
              <a:latin typeface="Arial"/>
              <a:cs typeface="Arial"/>
            </a:endParaRPr>
          </a:p>
        </p:txBody>
      </p:sp>
      <p:pic>
        <p:nvPicPr>
          <p:cNvPr id="4" name="Graphic 3" descr="Smiling face outline outline">
            <a:extLst>
              <a:ext uri="{FF2B5EF4-FFF2-40B4-BE49-F238E27FC236}">
                <a16:creationId xmlns:a16="http://schemas.microsoft.com/office/drawing/2014/main" id="{3C56E28F-494E-4B82-AF22-1970FAE55B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1323" y="2508903"/>
            <a:ext cx="914400" cy="914400"/>
          </a:xfrm>
          <a:prstGeom prst="rect">
            <a:avLst/>
          </a:prstGeom>
        </p:spPr>
      </p:pic>
      <p:pic>
        <p:nvPicPr>
          <p:cNvPr id="5" name="Graphic 4" descr="Smiling face outline outline">
            <a:extLst>
              <a:ext uri="{FF2B5EF4-FFF2-40B4-BE49-F238E27FC236}">
                <a16:creationId xmlns:a16="http://schemas.microsoft.com/office/drawing/2014/main" id="{5EC858FC-4461-3914-92B8-E2E5020D17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7510" y="2505090"/>
            <a:ext cx="914400" cy="914400"/>
          </a:xfrm>
          <a:prstGeom prst="rect">
            <a:avLst/>
          </a:prstGeom>
        </p:spPr>
      </p:pic>
    </p:spTree>
    <p:extLst>
      <p:ext uri="{BB962C8B-B14F-4D97-AF65-F5344CB8AC3E}">
        <p14:creationId xmlns:p14="http://schemas.microsoft.com/office/powerpoint/2010/main" val="2827653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F51C-8D04-09AC-52FE-BEE75945A97B}"/>
              </a:ext>
            </a:extLst>
          </p:cNvPr>
          <p:cNvSpPr>
            <a:spLocks noGrp="1"/>
          </p:cNvSpPr>
          <p:nvPr>
            <p:ph type="title"/>
          </p:nvPr>
        </p:nvSpPr>
        <p:spPr/>
        <p:txBody>
          <a:bodyPr/>
          <a:lstStyle/>
          <a:p>
            <a:endParaRPr lang="en-US"/>
          </a:p>
        </p:txBody>
      </p:sp>
      <p:graphicFrame>
        <p:nvGraphicFramePr>
          <p:cNvPr id="13" name="Content Placeholder 2">
            <a:extLst>
              <a:ext uri="{FF2B5EF4-FFF2-40B4-BE49-F238E27FC236}">
                <a16:creationId xmlns:a16="http://schemas.microsoft.com/office/drawing/2014/main" id="{0CA4840D-F835-225B-89B7-1B1880DBE41A}"/>
              </a:ext>
            </a:extLst>
          </p:cNvPr>
          <p:cNvGraphicFramePr>
            <a:graphicFrameLocks noGrp="1"/>
          </p:cNvGraphicFramePr>
          <p:nvPr>
            <p:ph idx="1"/>
            <p:extLst>
              <p:ext uri="{D42A27DB-BD31-4B8C-83A1-F6EECF244321}">
                <p14:modId xmlns:p14="http://schemas.microsoft.com/office/powerpoint/2010/main" val="1438842579"/>
              </p:ext>
            </p:extLst>
          </p:nvPr>
        </p:nvGraphicFramePr>
        <p:xfrm>
          <a:off x="838200" y="1335033"/>
          <a:ext cx="10731115" cy="52943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Rectangle 14">
            <a:extLst>
              <a:ext uri="{FF2B5EF4-FFF2-40B4-BE49-F238E27FC236}">
                <a16:creationId xmlns:a16="http://schemas.microsoft.com/office/drawing/2014/main" id="{BECDBAAB-4DC0-BB15-446F-D1C0D9121675}"/>
              </a:ext>
            </a:extLst>
          </p:cNvPr>
          <p:cNvSpPr/>
          <p:nvPr/>
        </p:nvSpPr>
        <p:spPr>
          <a:xfrm>
            <a:off x="-1" y="0"/>
            <a:ext cx="12192000" cy="1737644"/>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4000" dirty="0">
              <a:solidFill>
                <a:schemeClr val="bg1"/>
              </a:solidFill>
              <a:latin typeface="Arial"/>
              <a:ea typeface="+mn-lt"/>
              <a:cs typeface="+mn-lt"/>
            </a:endParaRPr>
          </a:p>
          <a:p>
            <a:pPr algn="ctr"/>
            <a:r>
              <a:rPr lang="en-US" sz="4000" dirty="0">
                <a:solidFill>
                  <a:schemeClr val="bg1"/>
                </a:solidFill>
                <a:latin typeface="Arial"/>
                <a:cs typeface="Calibri"/>
              </a:rPr>
              <a:t>Steps involved in implementation of our system</a:t>
            </a:r>
          </a:p>
          <a:p>
            <a:pPr algn="ctr"/>
            <a:endParaRPr lang="en-US" sz="4000" dirty="0">
              <a:solidFill>
                <a:schemeClr val="bg1"/>
              </a:solidFill>
              <a:latin typeface="Arial"/>
              <a:cs typeface="Calibri"/>
            </a:endParaRPr>
          </a:p>
        </p:txBody>
      </p:sp>
      <p:sp>
        <p:nvSpPr>
          <p:cNvPr id="1493" name="TextBox 1492">
            <a:extLst>
              <a:ext uri="{FF2B5EF4-FFF2-40B4-BE49-F238E27FC236}">
                <a16:creationId xmlns:a16="http://schemas.microsoft.com/office/drawing/2014/main" id="{2BDCA4B3-B5D2-F3BF-BBDF-21A23CFC952A}"/>
              </a:ext>
            </a:extLst>
          </p:cNvPr>
          <p:cNvSpPr txBox="1"/>
          <p:nvPr/>
        </p:nvSpPr>
        <p:spPr>
          <a:xfrm>
            <a:off x="954280" y="4685943"/>
            <a:ext cx="2743200"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a:ea typeface="+mn-lt"/>
                <a:cs typeface="+mn-lt"/>
              </a:rPr>
              <a:t>Data from UNSW,Canberra</a:t>
            </a:r>
          </a:p>
          <a:p>
            <a:pPr algn="l"/>
            <a:endParaRPr lang="en-US" dirty="0">
              <a:ea typeface="Calibri"/>
              <a:cs typeface="Calibri"/>
            </a:endParaRPr>
          </a:p>
        </p:txBody>
      </p:sp>
      <p:sp>
        <p:nvSpPr>
          <p:cNvPr id="1580" name="TextBox 1579">
            <a:extLst>
              <a:ext uri="{FF2B5EF4-FFF2-40B4-BE49-F238E27FC236}">
                <a16:creationId xmlns:a16="http://schemas.microsoft.com/office/drawing/2014/main" id="{05F297B3-5E64-C5F0-69E8-6799797914DB}"/>
              </a:ext>
            </a:extLst>
          </p:cNvPr>
          <p:cNvSpPr txBox="1"/>
          <p:nvPr/>
        </p:nvSpPr>
        <p:spPr>
          <a:xfrm>
            <a:off x="3047999" y="4685944"/>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a:ea typeface="+mn-lt"/>
                <a:cs typeface="+mn-lt"/>
              </a:rPr>
              <a:t>Data cleaning,  preparing data</a:t>
            </a:r>
            <a:endParaRPr lang="en-US">
              <a:latin typeface="Arial"/>
              <a:cs typeface="Arial"/>
            </a:endParaRPr>
          </a:p>
          <a:p>
            <a:r>
              <a:rPr lang="en-US" sz="1100" dirty="0">
                <a:latin typeface="Arial"/>
                <a:ea typeface="+mn-lt"/>
                <a:cs typeface="+mn-lt"/>
              </a:rPr>
              <a:t> to apply ML techniques</a:t>
            </a:r>
            <a:endParaRPr lang="en-US">
              <a:latin typeface="Arial"/>
              <a:cs typeface="Arial"/>
            </a:endParaRPr>
          </a:p>
          <a:p>
            <a:pPr algn="l"/>
            <a:endParaRPr lang="en-US" dirty="0">
              <a:ea typeface="Calibri"/>
              <a:cs typeface="Calibri"/>
            </a:endParaRPr>
          </a:p>
        </p:txBody>
      </p:sp>
      <p:sp>
        <p:nvSpPr>
          <p:cNvPr id="2195" name="TextBox 2194">
            <a:extLst>
              <a:ext uri="{FF2B5EF4-FFF2-40B4-BE49-F238E27FC236}">
                <a16:creationId xmlns:a16="http://schemas.microsoft.com/office/drawing/2014/main" id="{8B1D5265-7926-23AA-315F-E07AB319CA52}"/>
              </a:ext>
            </a:extLst>
          </p:cNvPr>
          <p:cNvSpPr txBox="1"/>
          <p:nvPr/>
        </p:nvSpPr>
        <p:spPr>
          <a:xfrm>
            <a:off x="5255663" y="4707307"/>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a:ea typeface="Calibri"/>
                <a:cs typeface="Calibri"/>
              </a:rPr>
              <a:t>Feature selection and approaches </a:t>
            </a:r>
            <a:endParaRPr lang="en-US"/>
          </a:p>
          <a:p>
            <a:r>
              <a:rPr lang="en-US" sz="1100" dirty="0">
                <a:latin typeface="Arial"/>
                <a:ea typeface="Calibri"/>
                <a:cs typeface="Calibri"/>
              </a:rPr>
              <a:t>to use required features</a:t>
            </a:r>
            <a:endParaRPr lang="en-US"/>
          </a:p>
        </p:txBody>
      </p:sp>
      <p:sp>
        <p:nvSpPr>
          <p:cNvPr id="2196" name="TextBox 2195">
            <a:extLst>
              <a:ext uri="{FF2B5EF4-FFF2-40B4-BE49-F238E27FC236}">
                <a16:creationId xmlns:a16="http://schemas.microsoft.com/office/drawing/2014/main" id="{0C76C34F-23DA-F648-5378-114089904018}"/>
              </a:ext>
            </a:extLst>
          </p:cNvPr>
          <p:cNvSpPr txBox="1"/>
          <p:nvPr/>
        </p:nvSpPr>
        <p:spPr>
          <a:xfrm>
            <a:off x="7634243" y="4707308"/>
            <a:ext cx="2206443"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a:ea typeface="Calibri"/>
                <a:cs typeface="Calibri"/>
              </a:rPr>
              <a:t> Traditional, Ensemble and Neural Networks</a:t>
            </a:r>
            <a:endParaRPr lang="en-US" sz="1100" dirty="0">
              <a:latin typeface="Arial"/>
              <a:ea typeface="Calibri"/>
              <a:cs typeface="Arial"/>
            </a:endParaRPr>
          </a:p>
          <a:p>
            <a:r>
              <a:rPr lang="en-US" sz="1100" dirty="0">
                <a:latin typeface="Arial"/>
                <a:ea typeface="Calibri"/>
                <a:cs typeface="Calibri"/>
              </a:rPr>
              <a:t> techniques</a:t>
            </a:r>
            <a:endParaRPr lang="en-US" sz="1100" dirty="0">
              <a:latin typeface="Arial"/>
              <a:cs typeface="Arial"/>
            </a:endParaRPr>
          </a:p>
        </p:txBody>
      </p:sp>
      <p:sp>
        <p:nvSpPr>
          <p:cNvPr id="2209" name="TextBox 2208">
            <a:extLst>
              <a:ext uri="{FF2B5EF4-FFF2-40B4-BE49-F238E27FC236}">
                <a16:creationId xmlns:a16="http://schemas.microsoft.com/office/drawing/2014/main" id="{4DF9303E-08B9-CDB8-E5C6-8AA136480532}"/>
              </a:ext>
            </a:extLst>
          </p:cNvPr>
          <p:cNvSpPr txBox="1"/>
          <p:nvPr/>
        </p:nvSpPr>
        <p:spPr>
          <a:xfrm>
            <a:off x="9585532" y="4707308"/>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Arial"/>
                <a:ea typeface="Calibri"/>
                <a:cs typeface="Calibri"/>
              </a:rPr>
              <a:t>Accuracy, F1 score, Precision</a:t>
            </a:r>
            <a:r>
              <a:rPr lang="en-US" sz="1100" dirty="0">
                <a:latin typeface="Arial"/>
                <a:ea typeface="Calibri"/>
                <a:cs typeface="Arial"/>
              </a:rPr>
              <a:t>, and Recall metrics</a:t>
            </a:r>
          </a:p>
        </p:txBody>
      </p:sp>
    </p:spTree>
    <p:extLst>
      <p:ext uri="{BB962C8B-B14F-4D97-AF65-F5344CB8AC3E}">
        <p14:creationId xmlns:p14="http://schemas.microsoft.com/office/powerpoint/2010/main" val="134520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F51C-8D04-09AC-52FE-BEE75945A9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B3E0BC-19D4-F125-2869-8A01A98ED2EE}"/>
              </a:ext>
            </a:extLst>
          </p:cNvPr>
          <p:cNvSpPr>
            <a:spLocks noGrp="1"/>
          </p:cNvSpPr>
          <p:nvPr>
            <p:ph idx="1"/>
          </p:nvPr>
        </p:nvSpPr>
        <p:spPr>
          <a:xfrm>
            <a:off x="838200" y="2651718"/>
            <a:ext cx="10515600" cy="3439786"/>
          </a:xfrm>
        </p:spPr>
        <p:txBody>
          <a:bodyPr vert="horz" lIns="91440" tIns="45720" rIns="91440" bIns="45720" rtlCol="0" anchor="t">
            <a:normAutofit fontScale="85000" lnSpcReduction="20000"/>
          </a:bodyPr>
          <a:lstStyle/>
          <a:p>
            <a:pPr algn="just">
              <a:buFont typeface="Arial"/>
              <a:buChar char="•"/>
            </a:pPr>
            <a:r>
              <a:rPr lang="en-US" sz="2000" b="1" dirty="0">
                <a:latin typeface="Arial"/>
                <a:ea typeface="+mn-lt"/>
                <a:cs typeface="+mn-lt"/>
              </a:rPr>
              <a:t>Source :</a:t>
            </a:r>
            <a:r>
              <a:rPr lang="en-US" sz="2000" dirty="0">
                <a:latin typeface="Arial"/>
                <a:ea typeface="+mn-lt"/>
                <a:cs typeface="+mn-lt"/>
              </a:rPr>
              <a:t>       </a:t>
            </a:r>
            <a:endParaRPr lang="en-US" dirty="0">
              <a:latin typeface="Arial"/>
              <a:ea typeface="+mn-lt"/>
              <a:cs typeface="+mn-lt"/>
            </a:endParaRPr>
          </a:p>
          <a:p>
            <a:pPr marL="0" indent="0" algn="just">
              <a:buNone/>
            </a:pPr>
            <a:r>
              <a:rPr lang="en-US" sz="2000" dirty="0">
                <a:latin typeface="Arial"/>
                <a:ea typeface="+mn-lt"/>
                <a:cs typeface="+mn-lt"/>
              </a:rPr>
              <a:t> University of South Wales, Canberra</a:t>
            </a:r>
            <a:endParaRPr lang="en-US" dirty="0">
              <a:latin typeface="Arial"/>
              <a:ea typeface="+mn-lt"/>
              <a:cs typeface="+mn-lt"/>
            </a:endParaRPr>
          </a:p>
          <a:p>
            <a:pPr algn="just">
              <a:buFont typeface="Arial"/>
              <a:buChar char="•"/>
            </a:pPr>
            <a:r>
              <a:rPr lang="en-US" sz="2000" b="1" dirty="0">
                <a:latin typeface="Arial"/>
                <a:ea typeface="+mn-lt"/>
                <a:cs typeface="+mn-lt"/>
              </a:rPr>
              <a:t>Validation : </a:t>
            </a:r>
          </a:p>
          <a:p>
            <a:pPr marL="0" indent="0" algn="just">
              <a:buNone/>
            </a:pPr>
            <a:r>
              <a:rPr lang="en-US" sz="2000" dirty="0">
                <a:solidFill>
                  <a:schemeClr val="tx1"/>
                </a:solidFill>
                <a:latin typeface="Arial" panose="020B0604020202020204" pitchFamily="34" charset="0"/>
                <a:cs typeface="Arial" panose="020B0604020202020204" pitchFamily="34" charset="0"/>
              </a:rPr>
              <a:t>The UNSW-NB 15 dataset's raw network packets were generated in the Cyber Range Lab of UNSW Canberra using the IXIA PerfectStorm tool. This process aimed to produce a blend of genuine, contemporary normal activities and artificially generated attack behaviors.</a:t>
            </a:r>
          </a:p>
          <a:p>
            <a:pPr algn="just">
              <a:buFont typeface="Arial"/>
              <a:buChar char="•"/>
            </a:pPr>
            <a:endParaRPr lang="en-US" sz="2000" b="1" dirty="0">
              <a:latin typeface="Arial"/>
              <a:ea typeface="+mn-lt"/>
              <a:cs typeface="+mn-lt"/>
            </a:endParaRPr>
          </a:p>
          <a:p>
            <a:pPr algn="just">
              <a:buFont typeface="Arial"/>
              <a:buChar char="•"/>
            </a:pPr>
            <a:r>
              <a:rPr lang="en-US" sz="2000" b="1" dirty="0">
                <a:latin typeface="Arial"/>
                <a:ea typeface="+mn-lt"/>
                <a:cs typeface="+mn-lt"/>
              </a:rPr>
              <a:t>Format :    </a:t>
            </a:r>
            <a:endParaRPr lang="en-US" dirty="0">
              <a:latin typeface="Arial"/>
              <a:ea typeface="+mn-lt"/>
              <a:cs typeface="+mn-lt"/>
            </a:endParaRPr>
          </a:p>
          <a:p>
            <a:pPr marL="0" indent="0" algn="just">
              <a:buNone/>
            </a:pPr>
            <a:r>
              <a:rPr lang="en-US" sz="2000" dirty="0">
                <a:latin typeface="Arial"/>
                <a:ea typeface="+mn-lt"/>
                <a:cs typeface="+mn-lt"/>
              </a:rPr>
              <a:t>The data is accessible in CSV format files.</a:t>
            </a:r>
            <a:endParaRPr lang="en-US" dirty="0">
              <a:latin typeface="Arial"/>
              <a:cs typeface="Calibri" panose="020F0502020204030204"/>
            </a:endParaRPr>
          </a:p>
          <a:p>
            <a:pPr algn="just">
              <a:buFont typeface="Arial"/>
              <a:buChar char="•"/>
            </a:pPr>
            <a:r>
              <a:rPr lang="en-US" sz="2000" b="1" dirty="0">
                <a:latin typeface="Arial"/>
                <a:ea typeface="+mn-lt"/>
                <a:cs typeface="+mn-lt"/>
              </a:rPr>
              <a:t>Size :</a:t>
            </a:r>
            <a:endParaRPr lang="en-US" dirty="0">
              <a:latin typeface="Arial"/>
              <a:ea typeface="+mn-lt"/>
              <a:cs typeface="+mn-lt"/>
            </a:endParaRPr>
          </a:p>
          <a:p>
            <a:pPr marL="0" indent="0" algn="just">
              <a:buNone/>
            </a:pPr>
            <a:r>
              <a:rPr lang="en-US" sz="2000" dirty="0">
                <a:latin typeface="Arial"/>
                <a:ea typeface="+mn-lt"/>
                <a:cs typeface="+mn-lt"/>
              </a:rPr>
              <a:t>The dataset is present in two files, Training data file contains 175342 records with file size 32.5 mb, and testing data file contains 82333 records with file size 15.7 mb.</a:t>
            </a:r>
            <a:endParaRPr lang="en-US" dirty="0">
              <a:latin typeface="Arial"/>
              <a:cs typeface="Calibri" panose="020F0502020204030204"/>
            </a:endParaRPr>
          </a:p>
          <a:p>
            <a:pPr marL="0" indent="0" algn="just">
              <a:buNone/>
            </a:pPr>
            <a:endParaRPr lang="en-US" sz="2000" dirty="0">
              <a:latin typeface="Arial"/>
              <a:cs typeface="Arial"/>
            </a:endParaRPr>
          </a:p>
          <a:p>
            <a:pPr marL="0" indent="0">
              <a:buNone/>
            </a:pPr>
            <a:endParaRPr lang="en-US" sz="2000" dirty="0">
              <a:latin typeface="Arial"/>
              <a:cs typeface="Calibri" panose="020F0502020204030204"/>
            </a:endParaRPr>
          </a:p>
        </p:txBody>
      </p:sp>
      <p:sp>
        <p:nvSpPr>
          <p:cNvPr id="4" name="Rectangle 3">
            <a:extLst>
              <a:ext uri="{FF2B5EF4-FFF2-40B4-BE49-F238E27FC236}">
                <a16:creationId xmlns:a16="http://schemas.microsoft.com/office/drawing/2014/main" id="{BECDBAAB-4DC0-BB15-446F-D1C0D9121675}"/>
              </a:ext>
            </a:extLst>
          </p:cNvPr>
          <p:cNvSpPr/>
          <p:nvPr/>
        </p:nvSpPr>
        <p:spPr>
          <a:xfrm>
            <a:off x="-1" y="0"/>
            <a:ext cx="12192000" cy="1737644"/>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4000" dirty="0">
              <a:solidFill>
                <a:schemeClr val="bg1"/>
              </a:solidFill>
              <a:latin typeface="Arial"/>
              <a:ea typeface="+mn-lt"/>
              <a:cs typeface="+mn-lt"/>
            </a:endParaRPr>
          </a:p>
          <a:p>
            <a:pPr algn="ctr"/>
            <a:endParaRPr lang="en-US" sz="4000" dirty="0">
              <a:solidFill>
                <a:schemeClr val="bg1"/>
              </a:solidFill>
              <a:latin typeface="Arial"/>
              <a:ea typeface="+mn-lt"/>
              <a:cs typeface="+mn-lt"/>
            </a:endParaRPr>
          </a:p>
          <a:p>
            <a:pPr algn="ctr"/>
            <a:r>
              <a:rPr lang="en-US" sz="4000" dirty="0">
                <a:solidFill>
                  <a:schemeClr val="bg1"/>
                </a:solidFill>
                <a:latin typeface="Arial"/>
                <a:ea typeface="+mn-lt"/>
                <a:cs typeface="+mn-lt"/>
              </a:rPr>
              <a:t> Dataset</a:t>
            </a:r>
            <a:endParaRPr lang="en-US" dirty="0">
              <a:solidFill>
                <a:schemeClr val="bg1"/>
              </a:solidFill>
              <a:latin typeface="Arial"/>
              <a:cs typeface="Arial"/>
            </a:endParaRPr>
          </a:p>
          <a:p>
            <a:pPr algn="ctr"/>
            <a:endParaRPr lang="en-US" sz="4000" dirty="0">
              <a:solidFill>
                <a:schemeClr val="bg1"/>
              </a:solidFill>
              <a:latin typeface="Arial"/>
              <a:cs typeface="Calibri"/>
            </a:endParaRPr>
          </a:p>
          <a:p>
            <a:pPr algn="ctr"/>
            <a:endParaRPr lang="en-US" sz="4000" dirty="0">
              <a:solidFill>
                <a:schemeClr val="bg1"/>
              </a:solidFill>
              <a:latin typeface="Arial"/>
              <a:cs typeface="Calibri"/>
            </a:endParaRPr>
          </a:p>
        </p:txBody>
      </p:sp>
    </p:spTree>
    <p:extLst>
      <p:ext uri="{BB962C8B-B14F-4D97-AF65-F5344CB8AC3E}">
        <p14:creationId xmlns:p14="http://schemas.microsoft.com/office/powerpoint/2010/main" val="2470795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table of numbers and letters&#10;&#10;Description automatically generated">
            <a:extLst>
              <a:ext uri="{FF2B5EF4-FFF2-40B4-BE49-F238E27FC236}">
                <a16:creationId xmlns:a16="http://schemas.microsoft.com/office/drawing/2014/main" id="{793F71E7-59A5-7D76-B880-C4E1E66A79F6}"/>
              </a:ext>
            </a:extLst>
          </p:cNvPr>
          <p:cNvPicPr>
            <a:picLocks noGrp="1" noChangeAspect="1"/>
          </p:cNvPicPr>
          <p:nvPr>
            <p:ph idx="1"/>
          </p:nvPr>
        </p:nvPicPr>
        <p:blipFill>
          <a:blip r:embed="rId2"/>
          <a:stretch>
            <a:fillRect/>
          </a:stretch>
        </p:blipFill>
        <p:spPr>
          <a:xfrm>
            <a:off x="838970" y="365327"/>
            <a:ext cx="10283151" cy="6009629"/>
          </a:xfrm>
        </p:spPr>
      </p:pic>
    </p:spTree>
    <p:extLst>
      <p:ext uri="{BB962C8B-B14F-4D97-AF65-F5344CB8AC3E}">
        <p14:creationId xmlns:p14="http://schemas.microsoft.com/office/powerpoint/2010/main" val="603346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F51C-8D04-09AC-52FE-BEE75945A9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B3E0BC-19D4-F125-2869-8A01A98ED2EE}"/>
              </a:ext>
            </a:extLst>
          </p:cNvPr>
          <p:cNvSpPr>
            <a:spLocks noGrp="1"/>
          </p:cNvSpPr>
          <p:nvPr>
            <p:ph idx="1"/>
          </p:nvPr>
        </p:nvSpPr>
        <p:spPr>
          <a:xfrm>
            <a:off x="838200" y="2039270"/>
            <a:ext cx="10515600" cy="3525244"/>
          </a:xfrm>
        </p:spPr>
        <p:txBody>
          <a:bodyPr vert="horz" lIns="91440" tIns="45720" rIns="91440" bIns="45720" rtlCol="0" anchor="t">
            <a:normAutofit fontScale="92500" lnSpcReduction="20000"/>
          </a:bodyPr>
          <a:lstStyle/>
          <a:p>
            <a:pPr marL="0" indent="0" algn="just">
              <a:buNone/>
            </a:pPr>
            <a:r>
              <a:rPr lang="en-US" sz="2000" dirty="0">
                <a:ea typeface="+mn-lt"/>
                <a:cs typeface="+mn-lt"/>
              </a:rPr>
              <a:t>"attack_cat" is the target variable.</a:t>
            </a:r>
            <a:endParaRPr lang="en-US" dirty="0">
              <a:ea typeface="+mn-lt"/>
              <a:cs typeface="+mn-lt"/>
            </a:endParaRPr>
          </a:p>
          <a:p>
            <a:pPr marL="0" indent="0" algn="just">
              <a:buNone/>
            </a:pPr>
            <a:r>
              <a:rPr lang="en-US" sz="2000" dirty="0">
                <a:ea typeface="+mn-lt"/>
                <a:cs typeface="+mn-lt"/>
              </a:rPr>
              <a:t>Types of Attack:</a:t>
            </a:r>
            <a:endParaRPr lang="en-US" dirty="0">
              <a:cs typeface="Calibri" panose="020F0502020204030204"/>
            </a:endParaRPr>
          </a:p>
          <a:p>
            <a:pPr marL="1143000" lvl="1" indent="-457200" algn="just">
              <a:buAutoNum type="arabicPeriod"/>
            </a:pPr>
            <a:r>
              <a:rPr lang="en-US" sz="2000" dirty="0">
                <a:ea typeface="+mn-lt"/>
                <a:cs typeface="+mn-lt"/>
              </a:rPr>
              <a:t>Normal</a:t>
            </a:r>
            <a:endParaRPr lang="en-US" dirty="0">
              <a:cs typeface="Calibri" panose="020F0502020204030204"/>
            </a:endParaRPr>
          </a:p>
          <a:p>
            <a:pPr marL="1143000" lvl="1" indent="-457200" algn="just">
              <a:buAutoNum type="arabicPeriod"/>
            </a:pPr>
            <a:r>
              <a:rPr lang="en-US" sz="2000" dirty="0">
                <a:ea typeface="+mn-lt"/>
                <a:cs typeface="+mn-lt"/>
              </a:rPr>
              <a:t>Fuzzers</a:t>
            </a:r>
            <a:endParaRPr lang="en-US" dirty="0">
              <a:cs typeface="Calibri" panose="020F0502020204030204"/>
            </a:endParaRPr>
          </a:p>
          <a:p>
            <a:pPr marL="1143000" lvl="1" indent="-457200" algn="just">
              <a:buAutoNum type="arabicPeriod"/>
            </a:pPr>
            <a:r>
              <a:rPr lang="en-US" sz="2000" dirty="0">
                <a:ea typeface="+mn-lt"/>
                <a:cs typeface="+mn-lt"/>
              </a:rPr>
              <a:t>Analysis</a:t>
            </a:r>
            <a:endParaRPr lang="en-US" dirty="0">
              <a:cs typeface="Calibri" panose="020F0502020204030204"/>
            </a:endParaRPr>
          </a:p>
          <a:p>
            <a:pPr marL="1143000" lvl="1" indent="-457200" algn="just">
              <a:buAutoNum type="arabicPeriod"/>
            </a:pPr>
            <a:r>
              <a:rPr lang="en-US" sz="2000" dirty="0">
                <a:ea typeface="+mn-lt"/>
                <a:cs typeface="+mn-lt"/>
              </a:rPr>
              <a:t>Backdoors</a:t>
            </a:r>
            <a:endParaRPr lang="en-US" dirty="0">
              <a:cs typeface="Calibri" panose="020F0502020204030204"/>
            </a:endParaRPr>
          </a:p>
          <a:p>
            <a:pPr marL="1143000" lvl="1" indent="-457200" algn="just">
              <a:buAutoNum type="arabicPeriod"/>
            </a:pPr>
            <a:r>
              <a:rPr lang="en-US" sz="2000" dirty="0">
                <a:ea typeface="+mn-lt"/>
                <a:cs typeface="+mn-lt"/>
              </a:rPr>
              <a:t>DoS (Denial of Service) </a:t>
            </a:r>
          </a:p>
          <a:p>
            <a:pPr marL="1143000" lvl="1" indent="-457200" algn="just">
              <a:buAutoNum type="arabicPeriod"/>
            </a:pPr>
            <a:r>
              <a:rPr lang="en-US" sz="2000" dirty="0">
                <a:ea typeface="+mn-lt"/>
                <a:cs typeface="+mn-lt"/>
              </a:rPr>
              <a:t>Exploits</a:t>
            </a:r>
            <a:endParaRPr lang="en-US" dirty="0">
              <a:cs typeface="Calibri" panose="020F0502020204030204"/>
            </a:endParaRPr>
          </a:p>
          <a:p>
            <a:pPr marL="1143000" lvl="1" indent="-457200" algn="just">
              <a:buAutoNum type="arabicPeriod"/>
            </a:pPr>
            <a:r>
              <a:rPr lang="en-US" sz="2000" dirty="0">
                <a:ea typeface="+mn-lt"/>
                <a:cs typeface="+mn-lt"/>
              </a:rPr>
              <a:t>Generic</a:t>
            </a:r>
            <a:endParaRPr lang="en-US" dirty="0">
              <a:cs typeface="Calibri" panose="020F0502020204030204"/>
            </a:endParaRPr>
          </a:p>
          <a:p>
            <a:pPr marL="1143000" lvl="1" indent="-457200" algn="just">
              <a:buAutoNum type="arabicPeriod"/>
            </a:pPr>
            <a:r>
              <a:rPr lang="en-US" sz="2000" dirty="0">
                <a:ea typeface="+mn-lt"/>
                <a:cs typeface="+mn-lt"/>
              </a:rPr>
              <a:t>Reconnaissance</a:t>
            </a:r>
            <a:endParaRPr lang="en-US" dirty="0">
              <a:cs typeface="Calibri" panose="020F0502020204030204"/>
            </a:endParaRPr>
          </a:p>
          <a:p>
            <a:pPr marL="1143000" lvl="1" indent="-457200" algn="just">
              <a:buAutoNum type="arabicPeriod"/>
            </a:pPr>
            <a:r>
              <a:rPr lang="en-US" sz="2000" dirty="0">
                <a:ea typeface="+mn-lt"/>
                <a:cs typeface="+mn-lt"/>
              </a:rPr>
              <a:t>Shellcode</a:t>
            </a:r>
            <a:endParaRPr lang="en-US" dirty="0">
              <a:cs typeface="Calibri" panose="020F0502020204030204"/>
            </a:endParaRPr>
          </a:p>
          <a:p>
            <a:pPr marL="1143000" lvl="1" indent="-457200" algn="just">
              <a:buAutoNum type="arabicPeriod"/>
            </a:pPr>
            <a:r>
              <a:rPr lang="en-US" sz="2000" dirty="0">
                <a:ea typeface="+mn-lt"/>
                <a:cs typeface="+mn-lt"/>
              </a:rPr>
              <a:t>Worms</a:t>
            </a:r>
            <a:endParaRPr lang="en-US" dirty="0">
              <a:cs typeface="Calibri" panose="020F0502020204030204"/>
            </a:endParaRPr>
          </a:p>
          <a:p>
            <a:pPr marL="0" indent="0" algn="just">
              <a:buNone/>
            </a:pPr>
            <a:endParaRPr lang="en-US" sz="2000" dirty="0">
              <a:latin typeface="Arial"/>
              <a:cs typeface="Arial"/>
            </a:endParaRPr>
          </a:p>
          <a:p>
            <a:pPr marL="0" indent="0">
              <a:buNone/>
            </a:pPr>
            <a:endParaRPr lang="en-US" sz="2000" dirty="0">
              <a:latin typeface="Arial"/>
              <a:cs typeface="Calibri" panose="020F0502020204030204"/>
            </a:endParaRPr>
          </a:p>
        </p:txBody>
      </p:sp>
      <p:sp>
        <p:nvSpPr>
          <p:cNvPr id="4" name="Rectangle 3">
            <a:extLst>
              <a:ext uri="{FF2B5EF4-FFF2-40B4-BE49-F238E27FC236}">
                <a16:creationId xmlns:a16="http://schemas.microsoft.com/office/drawing/2014/main" id="{BECDBAAB-4DC0-BB15-446F-D1C0D9121675}"/>
              </a:ext>
            </a:extLst>
          </p:cNvPr>
          <p:cNvSpPr/>
          <p:nvPr/>
        </p:nvSpPr>
        <p:spPr>
          <a:xfrm>
            <a:off x="-1" y="0"/>
            <a:ext cx="12192000" cy="1737644"/>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4000" dirty="0">
              <a:solidFill>
                <a:schemeClr val="bg1"/>
              </a:solidFill>
              <a:latin typeface="Arial"/>
              <a:ea typeface="+mn-lt"/>
              <a:cs typeface="+mn-lt"/>
            </a:endParaRPr>
          </a:p>
          <a:p>
            <a:pPr algn="ctr"/>
            <a:endParaRPr lang="en-US" sz="4000" dirty="0">
              <a:solidFill>
                <a:schemeClr val="bg1"/>
              </a:solidFill>
              <a:latin typeface="Arial"/>
              <a:ea typeface="+mn-lt"/>
              <a:cs typeface="+mn-lt"/>
            </a:endParaRPr>
          </a:p>
          <a:p>
            <a:pPr algn="ctr"/>
            <a:r>
              <a:rPr lang="en-US" sz="4000" dirty="0">
                <a:solidFill>
                  <a:schemeClr val="bg1"/>
                </a:solidFill>
                <a:latin typeface="Arial"/>
                <a:ea typeface="+mn-lt"/>
                <a:cs typeface="+mn-lt"/>
              </a:rPr>
              <a:t>Target Variable </a:t>
            </a:r>
            <a:endParaRPr lang="en-US" sz="4000" dirty="0">
              <a:solidFill>
                <a:schemeClr val="bg1"/>
              </a:solidFill>
              <a:latin typeface="Arial"/>
              <a:cs typeface="Calibri"/>
            </a:endParaRPr>
          </a:p>
          <a:p>
            <a:pPr algn="ctr"/>
            <a:endParaRPr lang="en-US" sz="4000" dirty="0">
              <a:solidFill>
                <a:schemeClr val="bg1"/>
              </a:solidFill>
              <a:latin typeface="Arial"/>
              <a:cs typeface="Calibri"/>
            </a:endParaRPr>
          </a:p>
        </p:txBody>
      </p:sp>
    </p:spTree>
    <p:extLst>
      <p:ext uri="{BB962C8B-B14F-4D97-AF65-F5344CB8AC3E}">
        <p14:creationId xmlns:p14="http://schemas.microsoft.com/office/powerpoint/2010/main" val="998545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F51C-8D04-09AC-52FE-BEE75945A9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B3E0BC-19D4-F125-2869-8A01A98ED2EE}"/>
              </a:ext>
            </a:extLst>
          </p:cNvPr>
          <p:cNvSpPr>
            <a:spLocks noGrp="1"/>
          </p:cNvSpPr>
          <p:nvPr>
            <p:ph idx="1"/>
          </p:nvPr>
        </p:nvSpPr>
        <p:spPr>
          <a:xfrm>
            <a:off x="838200" y="1896841"/>
            <a:ext cx="10515600" cy="1520076"/>
          </a:xfrm>
        </p:spPr>
        <p:txBody>
          <a:bodyPr vert="horz" lIns="91440" tIns="45720" rIns="91440" bIns="45720" rtlCol="0" anchor="t">
            <a:normAutofit/>
          </a:bodyPr>
          <a:lstStyle/>
          <a:p>
            <a:pPr marL="0" indent="0" algn="just">
              <a:buNone/>
            </a:pPr>
            <a:r>
              <a:rPr lang="en-US" sz="1400" dirty="0">
                <a:latin typeface="Arial"/>
                <a:ea typeface="+mn-lt"/>
                <a:cs typeface="Arial"/>
              </a:rPr>
              <a:t>In target variable "</a:t>
            </a:r>
            <a:r>
              <a:rPr lang="en-US" sz="1400" err="1">
                <a:latin typeface="Arial"/>
                <a:ea typeface="+mn-lt"/>
                <a:cs typeface="Arial"/>
              </a:rPr>
              <a:t>attack_cat</a:t>
            </a:r>
            <a:r>
              <a:rPr lang="en-US" sz="1400" dirty="0">
                <a:latin typeface="Arial"/>
                <a:ea typeface="+mn-lt"/>
                <a:cs typeface="Arial"/>
              </a:rPr>
              <a:t>", we are removing all instances corresponding to these categories from both the training and testing datasets. T</a:t>
            </a:r>
            <a:r>
              <a:rPr lang="en-US" sz="1400" dirty="0">
                <a:latin typeface="Arial"/>
                <a:ea typeface="+mn-lt"/>
                <a:cs typeface="+mn-lt"/>
              </a:rPr>
              <a:t>here are relatively fewer instances of the following attack categories:</a:t>
            </a:r>
            <a:endParaRPr lang="en-US" sz="1400">
              <a:latin typeface="Arial"/>
              <a:cs typeface="Calibri"/>
            </a:endParaRPr>
          </a:p>
          <a:p>
            <a:pPr marL="971550" lvl="1" indent="-285750">
              <a:buFont typeface="Arial"/>
              <a:buChar char="•"/>
            </a:pPr>
            <a:r>
              <a:rPr lang="en-US" sz="1400" dirty="0">
                <a:latin typeface="Arial"/>
                <a:ea typeface="+mn-lt"/>
                <a:cs typeface="+mn-lt"/>
              </a:rPr>
              <a:t>Analysis</a:t>
            </a:r>
            <a:endParaRPr lang="en-US" sz="1400">
              <a:latin typeface="Arial"/>
              <a:cs typeface="Arial"/>
            </a:endParaRPr>
          </a:p>
          <a:p>
            <a:pPr marL="971550" lvl="1" indent="-285750">
              <a:buFont typeface="Arial"/>
              <a:buChar char="•"/>
            </a:pPr>
            <a:r>
              <a:rPr lang="en-US" sz="1400" dirty="0">
                <a:latin typeface="Arial"/>
                <a:ea typeface="+mn-lt"/>
                <a:cs typeface="+mn-lt"/>
              </a:rPr>
              <a:t>Backdoor</a:t>
            </a:r>
            <a:endParaRPr lang="en-US" sz="1400">
              <a:latin typeface="Arial"/>
              <a:cs typeface="Arial"/>
            </a:endParaRPr>
          </a:p>
          <a:p>
            <a:pPr marL="971550" lvl="1" indent="-285750">
              <a:buFont typeface="Arial"/>
              <a:buChar char="•"/>
            </a:pPr>
            <a:r>
              <a:rPr lang="en-US" sz="1400" dirty="0">
                <a:latin typeface="Arial"/>
                <a:ea typeface="+mn-lt"/>
                <a:cs typeface="+mn-lt"/>
              </a:rPr>
              <a:t>Shellcode</a:t>
            </a:r>
            <a:endParaRPr lang="en-US" sz="1400">
              <a:latin typeface="Arial"/>
              <a:cs typeface="Arial"/>
            </a:endParaRPr>
          </a:p>
          <a:p>
            <a:pPr marL="971550" lvl="1" indent="-285750">
              <a:buFont typeface="Arial"/>
              <a:buChar char="•"/>
            </a:pPr>
            <a:r>
              <a:rPr lang="en-US" sz="1400" dirty="0">
                <a:latin typeface="Arial"/>
                <a:ea typeface="+mn-lt"/>
                <a:cs typeface="+mn-lt"/>
              </a:rPr>
              <a:t>Worms</a:t>
            </a:r>
            <a:endParaRPr lang="en-US" sz="1400" dirty="0">
              <a:latin typeface="Arial"/>
              <a:cs typeface="Arial"/>
            </a:endParaRPr>
          </a:p>
        </p:txBody>
      </p:sp>
      <p:sp>
        <p:nvSpPr>
          <p:cNvPr id="4" name="Rectangle 3">
            <a:extLst>
              <a:ext uri="{FF2B5EF4-FFF2-40B4-BE49-F238E27FC236}">
                <a16:creationId xmlns:a16="http://schemas.microsoft.com/office/drawing/2014/main" id="{BECDBAAB-4DC0-BB15-446F-D1C0D9121675}"/>
              </a:ext>
            </a:extLst>
          </p:cNvPr>
          <p:cNvSpPr/>
          <p:nvPr/>
        </p:nvSpPr>
        <p:spPr>
          <a:xfrm>
            <a:off x="-1" y="0"/>
            <a:ext cx="12192000" cy="1737644"/>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4000" dirty="0">
              <a:solidFill>
                <a:schemeClr val="bg1"/>
              </a:solidFill>
              <a:latin typeface="Arial"/>
              <a:ea typeface="+mn-lt"/>
              <a:cs typeface="+mn-lt"/>
            </a:endParaRPr>
          </a:p>
          <a:p>
            <a:pPr algn="ctr"/>
            <a:endParaRPr lang="en-US" sz="4000" dirty="0">
              <a:solidFill>
                <a:schemeClr val="bg1"/>
              </a:solidFill>
              <a:ea typeface="+mn-lt"/>
              <a:cs typeface="+mn-lt"/>
            </a:endParaRPr>
          </a:p>
          <a:p>
            <a:pPr algn="ctr"/>
            <a:r>
              <a:rPr lang="en-US" sz="4000" dirty="0">
                <a:solidFill>
                  <a:schemeClr val="bg1"/>
                </a:solidFill>
                <a:ea typeface="+mn-lt"/>
                <a:cs typeface="+mn-lt"/>
              </a:rPr>
              <a:t>Data Preprocessing</a:t>
            </a:r>
            <a:endParaRPr lang="en-US" dirty="0">
              <a:solidFill>
                <a:schemeClr val="bg1"/>
              </a:solidFill>
              <a:cs typeface="Calibri"/>
            </a:endParaRPr>
          </a:p>
          <a:p>
            <a:pPr algn="ctr"/>
            <a:endParaRPr lang="en-US" sz="4000" dirty="0">
              <a:solidFill>
                <a:schemeClr val="bg1"/>
              </a:solidFill>
              <a:latin typeface="Arial"/>
              <a:cs typeface="Calibri"/>
            </a:endParaRPr>
          </a:p>
        </p:txBody>
      </p:sp>
      <p:pic>
        <p:nvPicPr>
          <p:cNvPr id="7" name="Picture 6">
            <a:extLst>
              <a:ext uri="{FF2B5EF4-FFF2-40B4-BE49-F238E27FC236}">
                <a16:creationId xmlns:a16="http://schemas.microsoft.com/office/drawing/2014/main" id="{403687AC-E241-4B08-4916-AD0FAF841B21}"/>
              </a:ext>
            </a:extLst>
          </p:cNvPr>
          <p:cNvPicPr>
            <a:picLocks noChangeAspect="1"/>
          </p:cNvPicPr>
          <p:nvPr/>
        </p:nvPicPr>
        <p:blipFill>
          <a:blip r:embed="rId2"/>
          <a:stretch>
            <a:fillRect/>
          </a:stretch>
        </p:blipFill>
        <p:spPr>
          <a:xfrm>
            <a:off x="597761" y="3536218"/>
            <a:ext cx="5267775" cy="2803570"/>
          </a:xfrm>
          <a:prstGeom prst="rect">
            <a:avLst/>
          </a:prstGeom>
        </p:spPr>
      </p:pic>
      <p:pic>
        <p:nvPicPr>
          <p:cNvPr id="8" name="Picture 7" descr="A graph of a number of blue rectangular bars&#10;&#10;Description automatically generated">
            <a:extLst>
              <a:ext uri="{FF2B5EF4-FFF2-40B4-BE49-F238E27FC236}">
                <a16:creationId xmlns:a16="http://schemas.microsoft.com/office/drawing/2014/main" id="{B234A206-98A0-8D22-E91B-35207CD542E5}"/>
              </a:ext>
            </a:extLst>
          </p:cNvPr>
          <p:cNvPicPr>
            <a:picLocks noChangeAspect="1"/>
          </p:cNvPicPr>
          <p:nvPr/>
        </p:nvPicPr>
        <p:blipFill>
          <a:blip r:embed="rId3"/>
          <a:stretch>
            <a:fillRect/>
          </a:stretch>
        </p:blipFill>
        <p:spPr>
          <a:xfrm>
            <a:off x="6222754" y="3686848"/>
            <a:ext cx="5126674" cy="2655455"/>
          </a:xfrm>
          <a:prstGeom prst="rect">
            <a:avLst/>
          </a:prstGeom>
        </p:spPr>
      </p:pic>
    </p:spTree>
    <p:extLst>
      <p:ext uri="{BB962C8B-B14F-4D97-AF65-F5344CB8AC3E}">
        <p14:creationId xmlns:p14="http://schemas.microsoft.com/office/powerpoint/2010/main" val="19731450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355</TotalTime>
  <Words>1513</Words>
  <Application>Microsoft Macintosh PowerPoint</Application>
  <PresentationFormat>Widescreen</PresentationFormat>
  <Paragraphs>696</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Times New Roman</vt:lpstr>
      <vt:lpstr>Office Theme</vt:lpstr>
      <vt:lpstr>Network Intrusion Detection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Traditional Learning Methods</vt:lpstr>
      <vt:lpstr>PowerPoint Presentation</vt:lpstr>
      <vt:lpstr>PowerPoint Presentation</vt:lpstr>
      <vt:lpstr>PowerPoint Presentation</vt:lpstr>
      <vt:lpstr>PowerPoint Presentation</vt:lpstr>
      <vt:lpstr>PowerPoint Presentation</vt:lpstr>
      <vt:lpstr>PowerPoint Presentation</vt:lpstr>
      <vt:lpstr>Ensembling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All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Vinay Varma Aketi</cp:lastModifiedBy>
  <cp:revision>1302</cp:revision>
  <dcterms:created xsi:type="dcterms:W3CDTF">2024-04-29T05:32:41Z</dcterms:created>
  <dcterms:modified xsi:type="dcterms:W3CDTF">2024-04-29T21:43:10Z</dcterms:modified>
</cp:coreProperties>
</file>